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Bai Jamjuree SemiBold"/>
      <p:regular r:id="rId20"/>
      <p:bold r:id="rId21"/>
      <p:italic r:id="rId22"/>
      <p:boldItalic r:id="rId23"/>
    </p:embeddedFont>
    <p:embeddedFont>
      <p:font typeface="Assistant"/>
      <p:regular r:id="rId24"/>
      <p:bold r:id="rId25"/>
    </p:embeddedFont>
    <p:embeddedFont>
      <p:font typeface="Bai Jamjuree"/>
      <p:regular r:id="rId26"/>
      <p:bold r:id="rId27"/>
      <p:italic r:id="rId28"/>
      <p:boldItalic r:id="rId29"/>
    </p:embeddedFont>
    <p:embeddedFont>
      <p:font typeface="DM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iJamjureeSemiBold-regular.fntdata"/><Relationship Id="rId22" Type="http://schemas.openxmlformats.org/officeDocument/2006/relationships/font" Target="fonts/BaiJamjureeSemiBold-italic.fntdata"/><Relationship Id="rId21" Type="http://schemas.openxmlformats.org/officeDocument/2006/relationships/font" Target="fonts/BaiJamjureeSemiBold-bold.fntdata"/><Relationship Id="rId24" Type="http://schemas.openxmlformats.org/officeDocument/2006/relationships/font" Target="fonts/Assistant-regular.fntdata"/><Relationship Id="rId23" Type="http://schemas.openxmlformats.org/officeDocument/2006/relationships/font" Target="fonts/BaiJamjuree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aiJamjuree-regular.fntdata"/><Relationship Id="rId25" Type="http://schemas.openxmlformats.org/officeDocument/2006/relationships/font" Target="fonts/Assistant-bold.fntdata"/><Relationship Id="rId28" Type="http://schemas.openxmlformats.org/officeDocument/2006/relationships/font" Target="fonts/BaiJamjuree-italic.fntdata"/><Relationship Id="rId27" Type="http://schemas.openxmlformats.org/officeDocument/2006/relationships/font" Target="fonts/BaiJamjuree-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iJamjuree-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ans-bold.fntdata"/><Relationship Id="rId30" Type="http://schemas.openxmlformats.org/officeDocument/2006/relationships/font" Target="fonts/DMSans-regular.fntdata"/><Relationship Id="rId11" Type="http://schemas.openxmlformats.org/officeDocument/2006/relationships/slide" Target="slides/slide7.xml"/><Relationship Id="rId33" Type="http://schemas.openxmlformats.org/officeDocument/2006/relationships/font" Target="fonts/DMSans-boldItalic.fntdata"/><Relationship Id="rId10" Type="http://schemas.openxmlformats.org/officeDocument/2006/relationships/slide" Target="slides/slide6.xml"/><Relationship Id="rId32" Type="http://schemas.openxmlformats.org/officeDocument/2006/relationships/font" Target="fonts/DM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https://www.ncbi.nlm.nih.gov/nuccore/AE002098</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9612ba64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c9612ba6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Through BLAST, We looked at the section that sequenced for G protein and found a subsection of interest. We then utilized Primer Blast and found a primer set that would differentiate between HRSV A and B. The primer set is at an optimal length of 20 sequences, have a low level of self complementarity, has similar melting temperatures and a GC content of around 50%. The target sequence has been highlighted in yellow and the primer binding for Forward and reverse are highlighted in blue.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8f244ac29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8f244ac29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8f244ac29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8f244ac29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9d4f1536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9d4f1536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8f244ac29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8f244ac29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c9d4f1536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c9d4f1536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9d4f1536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9d4f1536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8f244ac2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8f244ac2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f244ac29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8f244ac2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f244ac2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8f244ac2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1998000" y="1077100"/>
            <a:ext cx="5148000" cy="1971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0" sz="4000">
                <a:latin typeface="Bai Jamjuree SemiBold"/>
                <a:ea typeface="Bai Jamjuree SemiBold"/>
                <a:cs typeface="Bai Jamjuree SemiBold"/>
                <a:sym typeface="Bai Jamjure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000250" y="3476300"/>
            <a:ext cx="51435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pic>
        <p:nvPicPr>
          <p:cNvPr id="78" name="Google Shape;78;p11"/>
          <p:cNvPicPr preferRelativeResize="0"/>
          <p:nvPr/>
        </p:nvPicPr>
        <p:blipFill>
          <a:blip r:embed="rId2">
            <a:alphaModFix amt="40000"/>
          </a:blip>
          <a:stretch>
            <a:fillRect/>
          </a:stretch>
        </p:blipFill>
        <p:spPr>
          <a:xfrm>
            <a:off x="0" y="0"/>
            <a:ext cx="9144000" cy="5143500"/>
          </a:xfrm>
          <a:prstGeom prst="rect">
            <a:avLst/>
          </a:prstGeom>
          <a:noFill/>
          <a:ln>
            <a:noFill/>
          </a:ln>
        </p:spPr>
      </p:pic>
      <p:sp>
        <p:nvSpPr>
          <p:cNvPr id="79" name="Google Shape;79;p11"/>
          <p:cNvSpPr txBox="1"/>
          <p:nvPr>
            <p:ph hasCustomPrompt="1" type="title"/>
          </p:nvPr>
        </p:nvSpPr>
        <p:spPr>
          <a:xfrm>
            <a:off x="1857375" y="1663587"/>
            <a:ext cx="5429400" cy="1088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 name="Google Shape;80;p11"/>
          <p:cNvSpPr txBox="1"/>
          <p:nvPr>
            <p:ph idx="1" type="subTitle"/>
          </p:nvPr>
        </p:nvSpPr>
        <p:spPr>
          <a:xfrm>
            <a:off x="1857375" y="3053613"/>
            <a:ext cx="5429400" cy="42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2" name="Shape 82"/>
        <p:cNvGrpSpPr/>
        <p:nvPr/>
      </p:nvGrpSpPr>
      <p:grpSpPr>
        <a:xfrm>
          <a:off x="0" y="0"/>
          <a:ext cx="0" cy="0"/>
          <a:chOff x="0" y="0"/>
          <a:chExt cx="0" cy="0"/>
        </a:xfrm>
      </p:grpSpPr>
      <p:pic>
        <p:nvPicPr>
          <p:cNvPr id="83" name="Google Shape;83;p13"/>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84" name="Google Shape;84;p13"/>
          <p:cNvGrpSpPr/>
          <p:nvPr/>
        </p:nvGrpSpPr>
        <p:grpSpPr>
          <a:xfrm>
            <a:off x="-2211313" y="-1962400"/>
            <a:ext cx="12236225" cy="7778225"/>
            <a:chOff x="-2211313" y="-1962400"/>
            <a:chExt cx="12236225" cy="7778225"/>
          </a:xfrm>
        </p:grpSpPr>
        <p:pic>
          <p:nvPicPr>
            <p:cNvPr id="85" name="Google Shape;85;p13"/>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86" name="Google Shape;86;p13"/>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87" name="Google Shape;87;p13"/>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88" name="Google Shape;88;p13"/>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cxnSp>
        <p:nvCxnSpPr>
          <p:cNvPr id="89" name="Google Shape;89;p13"/>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90" name="Google Shape;9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3"/>
          <p:cNvSpPr txBox="1"/>
          <p:nvPr>
            <p:ph idx="1" type="subTitle"/>
          </p:nvPr>
        </p:nvSpPr>
        <p:spPr>
          <a:xfrm>
            <a:off x="915811" y="2452000"/>
            <a:ext cx="22581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3"/>
          <p:cNvSpPr txBox="1"/>
          <p:nvPr>
            <p:ph idx="2" type="subTitle"/>
          </p:nvPr>
        </p:nvSpPr>
        <p:spPr>
          <a:xfrm>
            <a:off x="3442934" y="2452000"/>
            <a:ext cx="22581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3"/>
          <p:cNvSpPr txBox="1"/>
          <p:nvPr>
            <p:ph idx="3" type="subTitle"/>
          </p:nvPr>
        </p:nvSpPr>
        <p:spPr>
          <a:xfrm>
            <a:off x="5970088" y="2452000"/>
            <a:ext cx="22581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3"/>
          <p:cNvSpPr txBox="1"/>
          <p:nvPr>
            <p:ph idx="4" type="subTitle"/>
          </p:nvPr>
        </p:nvSpPr>
        <p:spPr>
          <a:xfrm>
            <a:off x="915803" y="1971675"/>
            <a:ext cx="22581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5" type="subTitle"/>
          </p:nvPr>
        </p:nvSpPr>
        <p:spPr>
          <a:xfrm>
            <a:off x="3442938" y="1971675"/>
            <a:ext cx="22581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6" type="subTitle"/>
          </p:nvPr>
        </p:nvSpPr>
        <p:spPr>
          <a:xfrm>
            <a:off x="5970097" y="1971675"/>
            <a:ext cx="22581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97" name="Shape 97"/>
        <p:cNvGrpSpPr/>
        <p:nvPr/>
      </p:nvGrpSpPr>
      <p:grpSpPr>
        <a:xfrm>
          <a:off x="0" y="0"/>
          <a:ext cx="0" cy="0"/>
          <a:chOff x="0" y="0"/>
          <a:chExt cx="0" cy="0"/>
        </a:xfrm>
      </p:grpSpPr>
      <p:pic>
        <p:nvPicPr>
          <p:cNvPr id="98" name="Google Shape;98;p14"/>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99" name="Google Shape;99;p14"/>
          <p:cNvGrpSpPr/>
          <p:nvPr/>
        </p:nvGrpSpPr>
        <p:grpSpPr>
          <a:xfrm>
            <a:off x="-934838" y="-2241800"/>
            <a:ext cx="10797213" cy="9403075"/>
            <a:chOff x="-934838" y="-2241800"/>
            <a:chExt cx="10797213" cy="9403075"/>
          </a:xfrm>
        </p:grpSpPr>
        <p:pic>
          <p:nvPicPr>
            <p:cNvPr id="100" name="Google Shape;100;p14"/>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101" name="Google Shape;101;p14"/>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102" name="Google Shape;102;p14"/>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103" name="Google Shape;103;p14"/>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104" name="Google Shape;104;p14"/>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1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 name="Google Shape;106;p14"/>
          <p:cNvSpPr txBox="1"/>
          <p:nvPr>
            <p:ph idx="1" type="subTitle"/>
          </p:nvPr>
        </p:nvSpPr>
        <p:spPr>
          <a:xfrm>
            <a:off x="713200" y="1231900"/>
            <a:ext cx="7717500" cy="10065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Char char="●"/>
              <a:defRPr u="sng"/>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107" name="Shape 107"/>
        <p:cNvGrpSpPr/>
        <p:nvPr/>
      </p:nvGrpSpPr>
      <p:grpSpPr>
        <a:xfrm>
          <a:off x="0" y="0"/>
          <a:ext cx="0" cy="0"/>
          <a:chOff x="0" y="0"/>
          <a:chExt cx="0" cy="0"/>
        </a:xfrm>
      </p:grpSpPr>
      <p:pic>
        <p:nvPicPr>
          <p:cNvPr id="108" name="Google Shape;108;p15"/>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109" name="Google Shape;109;p15"/>
          <p:cNvGrpSpPr/>
          <p:nvPr/>
        </p:nvGrpSpPr>
        <p:grpSpPr>
          <a:xfrm>
            <a:off x="-2211313" y="-1962400"/>
            <a:ext cx="12236225" cy="7778225"/>
            <a:chOff x="-2211313" y="-1962400"/>
            <a:chExt cx="12236225" cy="7778225"/>
          </a:xfrm>
        </p:grpSpPr>
        <p:pic>
          <p:nvPicPr>
            <p:cNvPr id="110" name="Google Shape;110;p15"/>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111" name="Google Shape;111;p15"/>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112" name="Google Shape;112;p15"/>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113" name="Google Shape;113;p15"/>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cxnSp>
        <p:nvCxnSpPr>
          <p:cNvPr id="114" name="Google Shape;114;p15"/>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15" name="Google Shape;115;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5"/>
          <p:cNvSpPr txBox="1"/>
          <p:nvPr>
            <p:ph idx="1" type="subTitle"/>
          </p:nvPr>
        </p:nvSpPr>
        <p:spPr>
          <a:xfrm>
            <a:off x="713200" y="1231900"/>
            <a:ext cx="7717500" cy="2054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u="sng"/>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7" name="Shape 117"/>
        <p:cNvGrpSpPr/>
        <p:nvPr/>
      </p:nvGrpSpPr>
      <p:grpSpPr>
        <a:xfrm>
          <a:off x="0" y="0"/>
          <a:ext cx="0" cy="0"/>
          <a:chOff x="0" y="0"/>
          <a:chExt cx="0" cy="0"/>
        </a:xfrm>
      </p:grpSpPr>
      <p:pic>
        <p:nvPicPr>
          <p:cNvPr id="118" name="Google Shape;118;p16"/>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119" name="Google Shape;119;p16"/>
          <p:cNvGrpSpPr/>
          <p:nvPr/>
        </p:nvGrpSpPr>
        <p:grpSpPr>
          <a:xfrm>
            <a:off x="-934838" y="-2241800"/>
            <a:ext cx="10797213" cy="9403075"/>
            <a:chOff x="-934838" y="-2241800"/>
            <a:chExt cx="10797213" cy="9403075"/>
          </a:xfrm>
        </p:grpSpPr>
        <p:pic>
          <p:nvPicPr>
            <p:cNvPr id="120" name="Google Shape;120;p16"/>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121" name="Google Shape;121;p16"/>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122" name="Google Shape;122;p16"/>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123" name="Google Shape;123;p16"/>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124" name="Google Shape;124;p16"/>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25" name="Google Shape;12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6" name="Shape 126"/>
        <p:cNvGrpSpPr/>
        <p:nvPr/>
      </p:nvGrpSpPr>
      <p:grpSpPr>
        <a:xfrm>
          <a:off x="0" y="0"/>
          <a:ext cx="0" cy="0"/>
          <a:chOff x="0" y="0"/>
          <a:chExt cx="0" cy="0"/>
        </a:xfrm>
      </p:grpSpPr>
      <p:pic>
        <p:nvPicPr>
          <p:cNvPr id="127" name="Google Shape;127;p17"/>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128" name="Google Shape;128;p17"/>
          <p:cNvGrpSpPr/>
          <p:nvPr/>
        </p:nvGrpSpPr>
        <p:grpSpPr>
          <a:xfrm>
            <a:off x="-2211313" y="-1962400"/>
            <a:ext cx="12236225" cy="7778225"/>
            <a:chOff x="-2211313" y="-1962400"/>
            <a:chExt cx="12236225" cy="7778225"/>
          </a:xfrm>
        </p:grpSpPr>
        <p:pic>
          <p:nvPicPr>
            <p:cNvPr id="129" name="Google Shape;129;p17"/>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130" name="Google Shape;130;p17"/>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131" name="Google Shape;131;p17"/>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132" name="Google Shape;132;p17"/>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cxnSp>
        <p:nvCxnSpPr>
          <p:cNvPr id="133" name="Google Shape;133;p17"/>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34" name="Google Shape;134;p17"/>
          <p:cNvSpPr txBox="1"/>
          <p:nvPr>
            <p:ph type="title"/>
          </p:nvPr>
        </p:nvSpPr>
        <p:spPr>
          <a:xfrm flipH="1">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7"/>
          <p:cNvSpPr txBox="1"/>
          <p:nvPr>
            <p:ph idx="1" type="subTitle"/>
          </p:nvPr>
        </p:nvSpPr>
        <p:spPr>
          <a:xfrm>
            <a:off x="1738835" y="1448889"/>
            <a:ext cx="64191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7"/>
          <p:cNvSpPr txBox="1"/>
          <p:nvPr>
            <p:ph idx="2" type="subTitle"/>
          </p:nvPr>
        </p:nvSpPr>
        <p:spPr>
          <a:xfrm>
            <a:off x="1738835" y="2346176"/>
            <a:ext cx="64191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7"/>
          <p:cNvSpPr txBox="1"/>
          <p:nvPr>
            <p:ph idx="3" type="subTitle"/>
          </p:nvPr>
        </p:nvSpPr>
        <p:spPr>
          <a:xfrm>
            <a:off x="1745815" y="3239874"/>
            <a:ext cx="64191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17"/>
          <p:cNvSpPr txBox="1"/>
          <p:nvPr>
            <p:ph idx="4" type="subTitle"/>
          </p:nvPr>
        </p:nvSpPr>
        <p:spPr>
          <a:xfrm>
            <a:off x="1745815" y="4133575"/>
            <a:ext cx="64191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17"/>
          <p:cNvSpPr txBox="1"/>
          <p:nvPr>
            <p:ph hasCustomPrompt="1" idx="5" type="title"/>
          </p:nvPr>
        </p:nvSpPr>
        <p:spPr>
          <a:xfrm>
            <a:off x="979085" y="1109725"/>
            <a:ext cx="671400" cy="5430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7"/>
          <p:cNvSpPr txBox="1"/>
          <p:nvPr>
            <p:ph hasCustomPrompt="1" idx="6" type="title"/>
          </p:nvPr>
        </p:nvSpPr>
        <p:spPr>
          <a:xfrm>
            <a:off x="984335" y="2897051"/>
            <a:ext cx="671400" cy="5430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7"/>
          <p:cNvSpPr txBox="1"/>
          <p:nvPr>
            <p:ph hasCustomPrompt="1" idx="7" type="title"/>
          </p:nvPr>
        </p:nvSpPr>
        <p:spPr>
          <a:xfrm>
            <a:off x="979085" y="2003350"/>
            <a:ext cx="671400" cy="5430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7"/>
          <p:cNvSpPr txBox="1"/>
          <p:nvPr>
            <p:ph hasCustomPrompt="1" idx="8" type="title"/>
          </p:nvPr>
        </p:nvSpPr>
        <p:spPr>
          <a:xfrm>
            <a:off x="984360" y="3790750"/>
            <a:ext cx="671400" cy="5430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7"/>
          <p:cNvSpPr txBox="1"/>
          <p:nvPr>
            <p:ph idx="9" type="subTitle"/>
          </p:nvPr>
        </p:nvSpPr>
        <p:spPr>
          <a:xfrm>
            <a:off x="1738835" y="1109725"/>
            <a:ext cx="6419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4" name="Google Shape;144;p17"/>
          <p:cNvSpPr txBox="1"/>
          <p:nvPr>
            <p:ph idx="13" type="subTitle"/>
          </p:nvPr>
        </p:nvSpPr>
        <p:spPr>
          <a:xfrm>
            <a:off x="1738835" y="2003423"/>
            <a:ext cx="6419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5" name="Google Shape;145;p17"/>
          <p:cNvSpPr txBox="1"/>
          <p:nvPr>
            <p:ph idx="14" type="subTitle"/>
          </p:nvPr>
        </p:nvSpPr>
        <p:spPr>
          <a:xfrm>
            <a:off x="1745815" y="2897121"/>
            <a:ext cx="6419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6" name="Google Shape;146;p17"/>
          <p:cNvSpPr txBox="1"/>
          <p:nvPr>
            <p:ph idx="15" type="subTitle"/>
          </p:nvPr>
        </p:nvSpPr>
        <p:spPr>
          <a:xfrm>
            <a:off x="1745815" y="3790819"/>
            <a:ext cx="64191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7" name="Shape 147"/>
        <p:cNvGrpSpPr/>
        <p:nvPr/>
      </p:nvGrpSpPr>
      <p:grpSpPr>
        <a:xfrm>
          <a:off x="0" y="0"/>
          <a:ext cx="0" cy="0"/>
          <a:chOff x="0" y="0"/>
          <a:chExt cx="0" cy="0"/>
        </a:xfrm>
      </p:grpSpPr>
      <p:pic>
        <p:nvPicPr>
          <p:cNvPr id="148" name="Google Shape;148;p18"/>
          <p:cNvPicPr preferRelativeResize="0"/>
          <p:nvPr/>
        </p:nvPicPr>
        <p:blipFill>
          <a:blip r:embed="rId2">
            <a:alphaModFix amt="40000"/>
          </a:blip>
          <a:stretch>
            <a:fillRect/>
          </a:stretch>
        </p:blipFill>
        <p:spPr>
          <a:xfrm flipH="1" rot="10800000">
            <a:off x="0" y="0"/>
            <a:ext cx="9144000" cy="5143500"/>
          </a:xfrm>
          <a:prstGeom prst="rect">
            <a:avLst/>
          </a:prstGeom>
          <a:noFill/>
          <a:ln>
            <a:noFill/>
          </a:ln>
        </p:spPr>
      </p:pic>
      <p:grpSp>
        <p:nvGrpSpPr>
          <p:cNvPr id="149" name="Google Shape;149;p18"/>
          <p:cNvGrpSpPr/>
          <p:nvPr/>
        </p:nvGrpSpPr>
        <p:grpSpPr>
          <a:xfrm>
            <a:off x="-934838" y="-2241800"/>
            <a:ext cx="10797213" cy="9403075"/>
            <a:chOff x="-934838" y="-2241800"/>
            <a:chExt cx="10797213" cy="9403075"/>
          </a:xfrm>
        </p:grpSpPr>
        <p:pic>
          <p:nvPicPr>
            <p:cNvPr id="150" name="Google Shape;150;p18"/>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151" name="Google Shape;151;p18"/>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152" name="Google Shape;152;p18"/>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153" name="Google Shape;153;p18"/>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154" name="Google Shape;154;p18"/>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6" name="Google Shape;156;p18"/>
          <p:cNvSpPr txBox="1"/>
          <p:nvPr>
            <p:ph idx="1" type="subTitle"/>
          </p:nvPr>
        </p:nvSpPr>
        <p:spPr>
          <a:xfrm>
            <a:off x="713225" y="1973524"/>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18"/>
          <p:cNvSpPr txBox="1"/>
          <p:nvPr>
            <p:ph idx="2" type="subTitle"/>
          </p:nvPr>
        </p:nvSpPr>
        <p:spPr>
          <a:xfrm>
            <a:off x="3353129" y="1973524"/>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8"/>
          <p:cNvSpPr txBox="1"/>
          <p:nvPr>
            <p:ph idx="3" type="subTitle"/>
          </p:nvPr>
        </p:nvSpPr>
        <p:spPr>
          <a:xfrm>
            <a:off x="713225" y="3717800"/>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18"/>
          <p:cNvSpPr txBox="1"/>
          <p:nvPr>
            <p:ph idx="4" type="subTitle"/>
          </p:nvPr>
        </p:nvSpPr>
        <p:spPr>
          <a:xfrm>
            <a:off x="3353129" y="3717800"/>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8"/>
          <p:cNvSpPr txBox="1"/>
          <p:nvPr>
            <p:ph idx="5" type="subTitle"/>
          </p:nvPr>
        </p:nvSpPr>
        <p:spPr>
          <a:xfrm>
            <a:off x="5993033" y="1973524"/>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8"/>
          <p:cNvSpPr txBox="1"/>
          <p:nvPr>
            <p:ph idx="6" type="subTitle"/>
          </p:nvPr>
        </p:nvSpPr>
        <p:spPr>
          <a:xfrm>
            <a:off x="5993033" y="3717800"/>
            <a:ext cx="24378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8"/>
          <p:cNvSpPr txBox="1"/>
          <p:nvPr>
            <p:ph idx="7" type="subTitle"/>
          </p:nvPr>
        </p:nvSpPr>
        <p:spPr>
          <a:xfrm>
            <a:off x="713225" y="1639500"/>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 name="Google Shape;163;p18"/>
          <p:cNvSpPr txBox="1"/>
          <p:nvPr>
            <p:ph idx="8" type="subTitle"/>
          </p:nvPr>
        </p:nvSpPr>
        <p:spPr>
          <a:xfrm>
            <a:off x="3353129" y="1639500"/>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4" name="Google Shape;164;p18"/>
          <p:cNvSpPr txBox="1"/>
          <p:nvPr>
            <p:ph idx="9" type="subTitle"/>
          </p:nvPr>
        </p:nvSpPr>
        <p:spPr>
          <a:xfrm>
            <a:off x="5993033" y="1639500"/>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5" name="Google Shape;165;p18"/>
          <p:cNvSpPr txBox="1"/>
          <p:nvPr>
            <p:ph idx="13" type="subTitle"/>
          </p:nvPr>
        </p:nvSpPr>
        <p:spPr>
          <a:xfrm>
            <a:off x="713225" y="3383926"/>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6" name="Google Shape;166;p18"/>
          <p:cNvSpPr txBox="1"/>
          <p:nvPr>
            <p:ph idx="14" type="subTitle"/>
          </p:nvPr>
        </p:nvSpPr>
        <p:spPr>
          <a:xfrm>
            <a:off x="3353129" y="3383926"/>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7" name="Google Shape;167;p18"/>
          <p:cNvSpPr txBox="1"/>
          <p:nvPr>
            <p:ph idx="15" type="subTitle"/>
          </p:nvPr>
        </p:nvSpPr>
        <p:spPr>
          <a:xfrm>
            <a:off x="5993033" y="3383926"/>
            <a:ext cx="2441400" cy="41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8" name="Shape 168"/>
        <p:cNvGrpSpPr/>
        <p:nvPr/>
      </p:nvGrpSpPr>
      <p:grpSpPr>
        <a:xfrm>
          <a:off x="0" y="0"/>
          <a:ext cx="0" cy="0"/>
          <a:chOff x="0" y="0"/>
          <a:chExt cx="0" cy="0"/>
        </a:xfrm>
      </p:grpSpPr>
      <p:pic>
        <p:nvPicPr>
          <p:cNvPr id="169" name="Google Shape;169;p19"/>
          <p:cNvPicPr preferRelativeResize="0"/>
          <p:nvPr/>
        </p:nvPicPr>
        <p:blipFill>
          <a:blip r:embed="rId2">
            <a:alphaModFix amt="40000"/>
          </a:blip>
          <a:stretch>
            <a:fillRect/>
          </a:stretch>
        </p:blipFill>
        <p:spPr>
          <a:xfrm>
            <a:off x="0" y="0"/>
            <a:ext cx="9144000" cy="5143500"/>
          </a:xfrm>
          <a:prstGeom prst="rect">
            <a:avLst/>
          </a:prstGeom>
          <a:noFill/>
          <a:ln>
            <a:noFill/>
          </a:ln>
        </p:spPr>
      </p:pic>
      <p:sp>
        <p:nvSpPr>
          <p:cNvPr id="170" name="Google Shape;170;p19"/>
          <p:cNvSpPr txBox="1"/>
          <p:nvPr>
            <p:ph type="title"/>
          </p:nvPr>
        </p:nvSpPr>
        <p:spPr>
          <a:xfrm>
            <a:off x="2350050" y="707863"/>
            <a:ext cx="4443900" cy="89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1" name="Google Shape;171;p19"/>
          <p:cNvSpPr txBox="1"/>
          <p:nvPr>
            <p:ph idx="1" type="subTitle"/>
          </p:nvPr>
        </p:nvSpPr>
        <p:spPr>
          <a:xfrm>
            <a:off x="2350050" y="1757487"/>
            <a:ext cx="44439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19"/>
          <p:cNvSpPr txBox="1"/>
          <p:nvPr/>
        </p:nvSpPr>
        <p:spPr>
          <a:xfrm>
            <a:off x="2350050" y="3585138"/>
            <a:ext cx="4443900" cy="55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 sz="1100">
                <a:solidFill>
                  <a:schemeClr val="dk1"/>
                </a:solidFill>
                <a:latin typeface="Assistant"/>
                <a:ea typeface="Assistant"/>
                <a:cs typeface="Assistant"/>
                <a:sym typeface="Assistant"/>
              </a:rPr>
              <a:t>CREDITS:</a:t>
            </a:r>
            <a:r>
              <a:rPr lang="en" sz="1100">
                <a:solidFill>
                  <a:schemeClr val="dk1"/>
                </a:solidFill>
                <a:latin typeface="Assistant"/>
                <a:ea typeface="Assistant"/>
                <a:cs typeface="Assistant"/>
                <a:sym typeface="Assistant"/>
              </a:rPr>
              <a:t> This presentation template was created by </a:t>
            </a:r>
            <a:r>
              <a:rPr b="1" lang="en" sz="1100" u="sng">
                <a:solidFill>
                  <a:schemeClr val="dk1"/>
                </a:solidFill>
                <a:latin typeface="Assistant"/>
                <a:ea typeface="Assistant"/>
                <a:cs typeface="Assistant"/>
                <a:sym typeface="Assistant"/>
                <a:hlinkClick r:id="rId3">
                  <a:extLst>
                    <a:ext uri="{A12FA001-AC4F-418D-AE19-62706E023703}">
                      <ahyp:hlinkClr val="tx"/>
                    </a:ext>
                  </a:extLst>
                </a:hlinkClick>
              </a:rPr>
              <a:t>Slidesgo</a:t>
            </a:r>
            <a:r>
              <a:rPr lang="en" sz="1100">
                <a:solidFill>
                  <a:schemeClr val="dk1"/>
                </a:solidFill>
                <a:latin typeface="Assistant"/>
                <a:ea typeface="Assistant"/>
                <a:cs typeface="Assistant"/>
                <a:sym typeface="Assistant"/>
              </a:rPr>
              <a:t>, and includes icons by </a:t>
            </a:r>
            <a:r>
              <a:rPr b="1" lang="en" sz="1100" u="sng">
                <a:solidFill>
                  <a:schemeClr val="dk1"/>
                </a:solidFill>
                <a:latin typeface="Assistant"/>
                <a:ea typeface="Assistant"/>
                <a:cs typeface="Assistant"/>
                <a:sym typeface="Assistant"/>
                <a:hlinkClick r:id="rId4">
                  <a:extLst>
                    <a:ext uri="{A12FA001-AC4F-418D-AE19-62706E023703}">
                      <ahyp:hlinkClr val="tx"/>
                    </a:ext>
                  </a:extLst>
                </a:hlinkClick>
              </a:rPr>
              <a:t>Flaticon</a:t>
            </a:r>
            <a:r>
              <a:rPr lang="en" sz="1100">
                <a:solidFill>
                  <a:schemeClr val="dk1"/>
                </a:solidFill>
                <a:latin typeface="Assistant"/>
                <a:ea typeface="Assistant"/>
                <a:cs typeface="Assistant"/>
                <a:sym typeface="Assistant"/>
              </a:rPr>
              <a:t>, and infographics &amp; images by </a:t>
            </a:r>
            <a:r>
              <a:rPr b="1" lang="en" sz="1100" u="sng">
                <a:solidFill>
                  <a:schemeClr val="dk1"/>
                </a:solidFill>
                <a:latin typeface="Assistant"/>
                <a:ea typeface="Assistant"/>
                <a:cs typeface="Assistant"/>
                <a:sym typeface="Assistant"/>
                <a:hlinkClick r:id="rId5">
                  <a:extLst>
                    <a:ext uri="{A12FA001-AC4F-418D-AE19-62706E023703}">
                      <ahyp:hlinkClr val="tx"/>
                    </a:ext>
                  </a:extLst>
                </a:hlinkClick>
              </a:rPr>
              <a:t>Freepik</a:t>
            </a:r>
            <a:r>
              <a:rPr b="1" lang="en" sz="1100" u="sng">
                <a:solidFill>
                  <a:schemeClr val="dk1"/>
                </a:solidFill>
                <a:latin typeface="Assistant"/>
                <a:ea typeface="Assistant"/>
                <a:cs typeface="Assistant"/>
                <a:sym typeface="Assistant"/>
              </a:rPr>
              <a:t>  </a:t>
            </a:r>
            <a:endParaRPr b="1" sz="1100" u="sng">
              <a:solidFill>
                <a:schemeClr val="dk1"/>
              </a:solidFill>
              <a:latin typeface="Assistant"/>
              <a:ea typeface="Assistant"/>
              <a:cs typeface="Assistant"/>
              <a:sym typeface="Assistan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3" name="Shape 173"/>
        <p:cNvGrpSpPr/>
        <p:nvPr/>
      </p:nvGrpSpPr>
      <p:grpSpPr>
        <a:xfrm>
          <a:off x="0" y="0"/>
          <a:ext cx="0" cy="0"/>
          <a:chOff x="0" y="0"/>
          <a:chExt cx="0" cy="0"/>
        </a:xfrm>
      </p:grpSpPr>
      <p:pic>
        <p:nvPicPr>
          <p:cNvPr id="174" name="Google Shape;174;p20"/>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175" name="Google Shape;175;p20"/>
          <p:cNvGrpSpPr/>
          <p:nvPr/>
        </p:nvGrpSpPr>
        <p:grpSpPr>
          <a:xfrm>
            <a:off x="-872329" y="-660579"/>
            <a:ext cx="10707657" cy="6262080"/>
            <a:chOff x="-872329" y="-660579"/>
            <a:chExt cx="10707657" cy="6262080"/>
          </a:xfrm>
        </p:grpSpPr>
        <p:pic>
          <p:nvPicPr>
            <p:cNvPr id="176" name="Google Shape;176;p20"/>
            <p:cNvPicPr preferRelativeResize="0"/>
            <p:nvPr/>
          </p:nvPicPr>
          <p:blipFill>
            <a:blip r:embed="rId3">
              <a:alphaModFix/>
            </a:blip>
            <a:stretch>
              <a:fillRect/>
            </a:stretch>
          </p:blipFill>
          <p:spPr>
            <a:xfrm rot="10387125">
              <a:off x="6013960" y="2823250"/>
              <a:ext cx="3536832" cy="2575649"/>
            </a:xfrm>
            <a:prstGeom prst="rect">
              <a:avLst/>
            </a:prstGeom>
            <a:noFill/>
            <a:ln>
              <a:noFill/>
            </a:ln>
          </p:spPr>
        </p:pic>
        <p:pic>
          <p:nvPicPr>
            <p:cNvPr id="177" name="Google Shape;177;p20"/>
            <p:cNvPicPr preferRelativeResize="0"/>
            <p:nvPr/>
          </p:nvPicPr>
          <p:blipFill>
            <a:blip r:embed="rId4">
              <a:alphaModFix/>
            </a:blip>
            <a:stretch>
              <a:fillRect/>
            </a:stretch>
          </p:blipFill>
          <p:spPr>
            <a:xfrm rot="10800000">
              <a:off x="-599998" y="-536324"/>
              <a:ext cx="3524173" cy="2545349"/>
            </a:xfrm>
            <a:prstGeom prst="rect">
              <a:avLst/>
            </a:prstGeom>
            <a:noFill/>
            <a:ln>
              <a:noFill/>
            </a:ln>
          </p:spPr>
        </p:pic>
        <p:pic>
          <p:nvPicPr>
            <p:cNvPr id="178" name="Google Shape;178;p20"/>
            <p:cNvPicPr preferRelativeResize="0"/>
            <p:nvPr/>
          </p:nvPicPr>
          <p:blipFill>
            <a:blip r:embed="rId5">
              <a:alphaModFix/>
            </a:blip>
            <a:stretch>
              <a:fillRect/>
            </a:stretch>
          </p:blipFill>
          <p:spPr>
            <a:xfrm>
              <a:off x="7265196" y="-660579"/>
              <a:ext cx="2570132" cy="2400159"/>
            </a:xfrm>
            <a:prstGeom prst="rect">
              <a:avLst/>
            </a:prstGeom>
            <a:noFill/>
            <a:ln>
              <a:noFill/>
            </a:ln>
          </p:spPr>
        </p:pic>
        <p:pic>
          <p:nvPicPr>
            <p:cNvPr id="179" name="Google Shape;179;p20"/>
            <p:cNvPicPr preferRelativeResize="0"/>
            <p:nvPr/>
          </p:nvPicPr>
          <p:blipFill>
            <a:blip r:embed="rId5">
              <a:alphaModFix/>
            </a:blip>
            <a:stretch>
              <a:fillRect/>
            </a:stretch>
          </p:blipFill>
          <p:spPr>
            <a:xfrm>
              <a:off x="-872329" y="3063396"/>
              <a:ext cx="2570132" cy="240015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mt="40000"/>
          </a:blip>
          <a:stretch>
            <a:fillRect/>
          </a:stretch>
        </p:blipFill>
        <p:spPr>
          <a:xfrm flipH="1">
            <a:off x="0" y="0"/>
            <a:ext cx="9144000" cy="5143500"/>
          </a:xfrm>
          <a:prstGeom prst="rect">
            <a:avLst/>
          </a:prstGeom>
          <a:noFill/>
          <a:ln>
            <a:noFill/>
          </a:ln>
        </p:spPr>
      </p:pic>
      <p:sp>
        <p:nvSpPr>
          <p:cNvPr id="14" name="Google Shape;14;p3"/>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3745950" y="1225800"/>
            <a:ext cx="1652100" cy="915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1765300" y="3478350"/>
            <a:ext cx="5613300" cy="43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0" name="Shape 180"/>
        <p:cNvGrpSpPr/>
        <p:nvPr/>
      </p:nvGrpSpPr>
      <p:grpSpPr>
        <a:xfrm>
          <a:off x="0" y="0"/>
          <a:ext cx="0" cy="0"/>
          <a:chOff x="0" y="0"/>
          <a:chExt cx="0" cy="0"/>
        </a:xfrm>
      </p:grpSpPr>
      <p:pic>
        <p:nvPicPr>
          <p:cNvPr id="181" name="Google Shape;181;p21"/>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182" name="Google Shape;182;p21"/>
          <p:cNvGrpSpPr/>
          <p:nvPr/>
        </p:nvGrpSpPr>
        <p:grpSpPr>
          <a:xfrm>
            <a:off x="-2211313" y="-1962400"/>
            <a:ext cx="12236225" cy="7778225"/>
            <a:chOff x="-2211313" y="-1962400"/>
            <a:chExt cx="12236225" cy="7778225"/>
          </a:xfrm>
        </p:grpSpPr>
        <p:pic>
          <p:nvPicPr>
            <p:cNvPr id="183" name="Google Shape;183;p21"/>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184" name="Google Shape;184;p21"/>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185" name="Google Shape;185;p21"/>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186" name="Google Shape;186;p21"/>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40000"/>
          </a:blip>
          <a:stretch>
            <a:fillRect/>
          </a:stretch>
        </p:blipFill>
        <p:spPr>
          <a:xfrm flipH="1" rot="10800000">
            <a:off x="0" y="0"/>
            <a:ext cx="9144000" cy="5143500"/>
          </a:xfrm>
          <a:prstGeom prst="rect">
            <a:avLst/>
          </a:prstGeom>
          <a:noFill/>
          <a:ln>
            <a:noFill/>
          </a:ln>
        </p:spPr>
      </p:pic>
      <p:grpSp>
        <p:nvGrpSpPr>
          <p:cNvPr id="19" name="Google Shape;19;p4"/>
          <p:cNvGrpSpPr/>
          <p:nvPr/>
        </p:nvGrpSpPr>
        <p:grpSpPr>
          <a:xfrm>
            <a:off x="-934838" y="-2241800"/>
            <a:ext cx="10797213" cy="9403075"/>
            <a:chOff x="-934838" y="-2241800"/>
            <a:chExt cx="10797213" cy="9403075"/>
          </a:xfrm>
        </p:grpSpPr>
        <p:pic>
          <p:nvPicPr>
            <p:cNvPr id="20" name="Google Shape;20;p4"/>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21" name="Google Shape;21;p4"/>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22" name="Google Shape;22;p4"/>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23" name="Google Shape;23;p4"/>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24" name="Google Shape;24;p4"/>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720000" y="1059551"/>
            <a:ext cx="7704000" cy="32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pic>
        <p:nvPicPr>
          <p:cNvPr id="28" name="Google Shape;28;p5"/>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29" name="Google Shape;29;p5"/>
          <p:cNvGrpSpPr/>
          <p:nvPr/>
        </p:nvGrpSpPr>
        <p:grpSpPr>
          <a:xfrm>
            <a:off x="-2211313" y="-1962400"/>
            <a:ext cx="12236225" cy="7778225"/>
            <a:chOff x="-2211313" y="-1962400"/>
            <a:chExt cx="12236225" cy="7778225"/>
          </a:xfrm>
        </p:grpSpPr>
        <p:pic>
          <p:nvPicPr>
            <p:cNvPr id="30" name="Google Shape;30;p5"/>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31" name="Google Shape;31;p5"/>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32" name="Google Shape;32;p5"/>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33" name="Google Shape;33;p5"/>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5"/>
          <p:cNvSpPr txBox="1"/>
          <p:nvPr>
            <p:ph idx="1" type="subTitle"/>
          </p:nvPr>
        </p:nvSpPr>
        <p:spPr>
          <a:xfrm>
            <a:off x="4735104" y="2717626"/>
            <a:ext cx="32310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idx="2" type="subTitle"/>
          </p:nvPr>
        </p:nvSpPr>
        <p:spPr>
          <a:xfrm>
            <a:off x="1177895" y="2717626"/>
            <a:ext cx="32310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3" type="subTitle"/>
          </p:nvPr>
        </p:nvSpPr>
        <p:spPr>
          <a:xfrm>
            <a:off x="1177895" y="2253351"/>
            <a:ext cx="3231000" cy="46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8" name="Google Shape;38;p5"/>
          <p:cNvSpPr txBox="1"/>
          <p:nvPr>
            <p:ph idx="4" type="subTitle"/>
          </p:nvPr>
        </p:nvSpPr>
        <p:spPr>
          <a:xfrm>
            <a:off x="4735105" y="2253351"/>
            <a:ext cx="3231000" cy="46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000">
                <a:solidFill>
                  <a:schemeClr val="dk1"/>
                </a:solidFill>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cxnSp>
        <p:nvCxnSpPr>
          <p:cNvPr id="39" name="Google Shape;39;p5"/>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6"/>
          <p:cNvPicPr preferRelativeResize="0"/>
          <p:nvPr/>
        </p:nvPicPr>
        <p:blipFill>
          <a:blip r:embed="rId2">
            <a:alphaModFix amt="40000"/>
          </a:blip>
          <a:stretch>
            <a:fillRect/>
          </a:stretch>
        </p:blipFill>
        <p:spPr>
          <a:xfrm flipH="1">
            <a:off x="0" y="0"/>
            <a:ext cx="9144000" cy="5143500"/>
          </a:xfrm>
          <a:prstGeom prst="rect">
            <a:avLst/>
          </a:prstGeom>
          <a:noFill/>
          <a:ln>
            <a:noFill/>
          </a:ln>
        </p:spPr>
      </p:pic>
      <p:grpSp>
        <p:nvGrpSpPr>
          <p:cNvPr id="42" name="Google Shape;42;p6"/>
          <p:cNvGrpSpPr/>
          <p:nvPr/>
        </p:nvGrpSpPr>
        <p:grpSpPr>
          <a:xfrm>
            <a:off x="-2211313" y="-1962400"/>
            <a:ext cx="12236225" cy="7778225"/>
            <a:chOff x="-2211313" y="-1962400"/>
            <a:chExt cx="12236225" cy="7778225"/>
          </a:xfrm>
        </p:grpSpPr>
        <p:pic>
          <p:nvPicPr>
            <p:cNvPr id="43" name="Google Shape;43;p6"/>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44" name="Google Shape;44;p6"/>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45" name="Google Shape;45;p6"/>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46" name="Google Shape;46;p6"/>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sp>
        <p:nvSpPr>
          <p:cNvPr id="47" name="Google Shape;4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8" name="Google Shape;48;p6"/>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51" name="Google Shape;51;p7"/>
          <p:cNvGrpSpPr/>
          <p:nvPr/>
        </p:nvGrpSpPr>
        <p:grpSpPr>
          <a:xfrm>
            <a:off x="-2211313" y="-1962400"/>
            <a:ext cx="12236225" cy="7778225"/>
            <a:chOff x="-2211313" y="-1962400"/>
            <a:chExt cx="12236225" cy="7778225"/>
          </a:xfrm>
        </p:grpSpPr>
        <p:pic>
          <p:nvPicPr>
            <p:cNvPr id="52" name="Google Shape;52;p7"/>
            <p:cNvPicPr preferRelativeResize="0"/>
            <p:nvPr/>
          </p:nvPicPr>
          <p:blipFill>
            <a:blip r:embed="rId3">
              <a:alphaModFix/>
            </a:blip>
            <a:stretch>
              <a:fillRect/>
            </a:stretch>
          </p:blipFill>
          <p:spPr>
            <a:xfrm flipH="1">
              <a:off x="-2211313" y="3034526"/>
              <a:ext cx="3850849" cy="2781298"/>
            </a:xfrm>
            <a:prstGeom prst="rect">
              <a:avLst/>
            </a:prstGeom>
            <a:noFill/>
            <a:ln>
              <a:noFill/>
            </a:ln>
          </p:spPr>
        </p:pic>
        <p:pic>
          <p:nvPicPr>
            <p:cNvPr id="53" name="Google Shape;53;p7"/>
            <p:cNvPicPr preferRelativeResize="0"/>
            <p:nvPr/>
          </p:nvPicPr>
          <p:blipFill>
            <a:blip r:embed="rId4">
              <a:alphaModFix/>
            </a:blip>
            <a:stretch>
              <a:fillRect/>
            </a:stretch>
          </p:blipFill>
          <p:spPr>
            <a:xfrm flipH="1" rot="10800000">
              <a:off x="6205686" y="-1962400"/>
              <a:ext cx="3819226" cy="2781300"/>
            </a:xfrm>
            <a:prstGeom prst="rect">
              <a:avLst/>
            </a:prstGeom>
            <a:noFill/>
            <a:ln>
              <a:noFill/>
            </a:ln>
          </p:spPr>
        </p:pic>
        <p:pic>
          <p:nvPicPr>
            <p:cNvPr id="54" name="Google Shape;54;p7"/>
            <p:cNvPicPr preferRelativeResize="0"/>
            <p:nvPr/>
          </p:nvPicPr>
          <p:blipFill>
            <a:blip r:embed="rId5">
              <a:alphaModFix/>
            </a:blip>
            <a:stretch>
              <a:fillRect/>
            </a:stretch>
          </p:blipFill>
          <p:spPr>
            <a:xfrm flipH="1" rot="10800000">
              <a:off x="8471250" y="3034531"/>
              <a:ext cx="1431600" cy="1411537"/>
            </a:xfrm>
            <a:prstGeom prst="rect">
              <a:avLst/>
            </a:prstGeom>
            <a:noFill/>
            <a:ln>
              <a:noFill/>
            </a:ln>
          </p:spPr>
        </p:pic>
        <p:pic>
          <p:nvPicPr>
            <p:cNvPr id="55" name="Google Shape;55;p7"/>
            <p:cNvPicPr preferRelativeResize="0"/>
            <p:nvPr/>
          </p:nvPicPr>
          <p:blipFill>
            <a:blip r:embed="rId5">
              <a:alphaModFix/>
            </a:blip>
            <a:stretch>
              <a:fillRect/>
            </a:stretch>
          </p:blipFill>
          <p:spPr>
            <a:xfrm flipH="1" rot="10800000">
              <a:off x="-142275" y="-800244"/>
              <a:ext cx="1431600" cy="1411537"/>
            </a:xfrm>
            <a:prstGeom prst="rect">
              <a:avLst/>
            </a:prstGeom>
            <a:noFill/>
            <a:ln>
              <a:noFill/>
            </a:ln>
          </p:spPr>
        </p:pic>
      </p:grpSp>
      <p:cxnSp>
        <p:nvCxnSpPr>
          <p:cNvPr id="56" name="Google Shape;56;p7"/>
          <p:cNvCxnSpPr/>
          <p:nvPr/>
        </p:nvCxnSpPr>
        <p:spPr>
          <a:xfrm>
            <a:off x="-204100" y="981825"/>
            <a:ext cx="804300" cy="0"/>
          </a:xfrm>
          <a:prstGeom prst="straightConnector1">
            <a:avLst/>
          </a:prstGeom>
          <a:noFill/>
          <a:ln cap="flat" cmpd="sng" w="9525">
            <a:solidFill>
              <a:schemeClr val="dk1"/>
            </a:solidFill>
            <a:prstDash val="solid"/>
            <a:round/>
            <a:headEnd len="med" w="med" type="none"/>
            <a:tailEnd len="med" w="med" type="none"/>
          </a:ln>
        </p:spPr>
      </p:cxnSp>
      <p:sp>
        <p:nvSpPr>
          <p:cNvPr id="57" name="Google Shape;57;p7"/>
          <p:cNvSpPr txBox="1"/>
          <p:nvPr>
            <p:ph type="title"/>
          </p:nvPr>
        </p:nvSpPr>
        <p:spPr>
          <a:xfrm>
            <a:off x="792638" y="803500"/>
            <a:ext cx="38616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 name="Google Shape;58;p7"/>
          <p:cNvSpPr txBox="1"/>
          <p:nvPr>
            <p:ph idx="1" type="subTitle"/>
          </p:nvPr>
        </p:nvSpPr>
        <p:spPr>
          <a:xfrm>
            <a:off x="792638" y="1613600"/>
            <a:ext cx="3861600" cy="2726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9" name="Google Shape;59;p7"/>
          <p:cNvSpPr/>
          <p:nvPr>
            <p:ph idx="2" type="pic"/>
          </p:nvPr>
        </p:nvSpPr>
        <p:spPr>
          <a:xfrm>
            <a:off x="5097862" y="678300"/>
            <a:ext cx="3253500" cy="37869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pic>
        <p:nvPicPr>
          <p:cNvPr id="61" name="Google Shape;61;p8"/>
          <p:cNvPicPr preferRelativeResize="0"/>
          <p:nvPr/>
        </p:nvPicPr>
        <p:blipFill>
          <a:blip r:embed="rId2">
            <a:alphaModFix amt="40000"/>
          </a:blip>
          <a:stretch>
            <a:fillRect/>
          </a:stretch>
        </p:blipFill>
        <p:spPr>
          <a:xfrm flipH="1">
            <a:off x="0" y="0"/>
            <a:ext cx="9144000" cy="5143500"/>
          </a:xfrm>
          <a:prstGeom prst="rect">
            <a:avLst/>
          </a:prstGeom>
          <a:noFill/>
          <a:ln>
            <a:noFill/>
          </a:ln>
        </p:spPr>
      </p:pic>
      <p:sp>
        <p:nvSpPr>
          <p:cNvPr id="62" name="Google Shape;62;p8"/>
          <p:cNvSpPr txBox="1"/>
          <p:nvPr>
            <p:ph type="title"/>
          </p:nvPr>
        </p:nvSpPr>
        <p:spPr>
          <a:xfrm>
            <a:off x="1066950" y="2219325"/>
            <a:ext cx="7010400" cy="7050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pic>
        <p:nvPicPr>
          <p:cNvPr id="64" name="Google Shape;64;p9"/>
          <p:cNvPicPr preferRelativeResize="0"/>
          <p:nvPr/>
        </p:nvPicPr>
        <p:blipFill>
          <a:blip r:embed="rId2">
            <a:alphaModFix amt="40000"/>
          </a:blip>
          <a:stretch>
            <a:fillRect/>
          </a:stretch>
        </p:blipFill>
        <p:spPr>
          <a:xfrm>
            <a:off x="0" y="0"/>
            <a:ext cx="9144000" cy="5143500"/>
          </a:xfrm>
          <a:prstGeom prst="rect">
            <a:avLst/>
          </a:prstGeom>
          <a:noFill/>
          <a:ln>
            <a:noFill/>
          </a:ln>
        </p:spPr>
      </p:pic>
      <p:grpSp>
        <p:nvGrpSpPr>
          <p:cNvPr id="65" name="Google Shape;65;p9"/>
          <p:cNvGrpSpPr/>
          <p:nvPr/>
        </p:nvGrpSpPr>
        <p:grpSpPr>
          <a:xfrm>
            <a:off x="-934838" y="-2241800"/>
            <a:ext cx="10797213" cy="9403075"/>
            <a:chOff x="-934838" y="-2241800"/>
            <a:chExt cx="10797213" cy="9403075"/>
          </a:xfrm>
        </p:grpSpPr>
        <p:pic>
          <p:nvPicPr>
            <p:cNvPr id="66" name="Google Shape;66;p9"/>
            <p:cNvPicPr preferRelativeResize="0"/>
            <p:nvPr/>
          </p:nvPicPr>
          <p:blipFill>
            <a:blip r:embed="rId3">
              <a:alphaModFix/>
            </a:blip>
            <a:stretch>
              <a:fillRect/>
            </a:stretch>
          </p:blipFill>
          <p:spPr>
            <a:xfrm>
              <a:off x="5951686" y="4379975"/>
              <a:ext cx="3819226" cy="2781300"/>
            </a:xfrm>
            <a:prstGeom prst="rect">
              <a:avLst/>
            </a:prstGeom>
            <a:noFill/>
            <a:ln>
              <a:noFill/>
            </a:ln>
          </p:spPr>
        </p:pic>
        <p:pic>
          <p:nvPicPr>
            <p:cNvPr id="67" name="Google Shape;67;p9"/>
            <p:cNvPicPr preferRelativeResize="0"/>
            <p:nvPr/>
          </p:nvPicPr>
          <p:blipFill>
            <a:blip r:embed="rId4">
              <a:alphaModFix/>
            </a:blip>
            <a:stretch>
              <a:fillRect/>
            </a:stretch>
          </p:blipFill>
          <p:spPr>
            <a:xfrm>
              <a:off x="-934838" y="-2241800"/>
              <a:ext cx="3850849" cy="2781298"/>
            </a:xfrm>
            <a:prstGeom prst="rect">
              <a:avLst/>
            </a:prstGeom>
            <a:noFill/>
            <a:ln>
              <a:noFill/>
            </a:ln>
          </p:spPr>
        </p:pic>
        <p:pic>
          <p:nvPicPr>
            <p:cNvPr id="68" name="Google Shape;68;p9"/>
            <p:cNvPicPr preferRelativeResize="0"/>
            <p:nvPr/>
          </p:nvPicPr>
          <p:blipFill>
            <a:blip r:embed="rId5">
              <a:alphaModFix/>
            </a:blip>
            <a:stretch>
              <a:fillRect/>
            </a:stretch>
          </p:blipFill>
          <p:spPr>
            <a:xfrm>
              <a:off x="8430775" y="-623218"/>
              <a:ext cx="1431600" cy="1411537"/>
            </a:xfrm>
            <a:prstGeom prst="rect">
              <a:avLst/>
            </a:prstGeom>
            <a:noFill/>
            <a:ln>
              <a:noFill/>
            </a:ln>
          </p:spPr>
        </p:pic>
        <p:pic>
          <p:nvPicPr>
            <p:cNvPr id="69" name="Google Shape;69;p9"/>
            <p:cNvPicPr preferRelativeResize="0"/>
            <p:nvPr/>
          </p:nvPicPr>
          <p:blipFill>
            <a:blip r:embed="rId5">
              <a:alphaModFix/>
            </a:blip>
            <a:stretch>
              <a:fillRect/>
            </a:stretch>
          </p:blipFill>
          <p:spPr>
            <a:xfrm>
              <a:off x="-2575" y="4574882"/>
              <a:ext cx="1431600" cy="1411537"/>
            </a:xfrm>
            <a:prstGeom prst="rect">
              <a:avLst/>
            </a:prstGeom>
            <a:noFill/>
            <a:ln>
              <a:noFill/>
            </a:ln>
          </p:spPr>
        </p:pic>
      </p:grpSp>
      <p:cxnSp>
        <p:nvCxnSpPr>
          <p:cNvPr id="70" name="Google Shape;70;p9"/>
          <p:cNvCxnSpPr/>
          <p:nvPr/>
        </p:nvCxnSpPr>
        <p:spPr>
          <a:xfrm>
            <a:off x="-204100" y="657975"/>
            <a:ext cx="804300" cy="0"/>
          </a:xfrm>
          <a:prstGeom prst="straightConnector1">
            <a:avLst/>
          </a:prstGeom>
          <a:noFill/>
          <a:ln cap="flat" cmpd="sng" w="9525">
            <a:solidFill>
              <a:schemeClr val="dk1"/>
            </a:solidFill>
            <a:prstDash val="solid"/>
            <a:round/>
            <a:headEnd len="med" w="med" type="none"/>
            <a:tailEnd len="med" w="med" type="none"/>
          </a:ln>
        </p:spPr>
      </p:cxnSp>
      <p:sp>
        <p:nvSpPr>
          <p:cNvPr id="71" name="Google Shape;71;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9"/>
          <p:cNvSpPr txBox="1"/>
          <p:nvPr>
            <p:ph idx="1" type="subTitle"/>
          </p:nvPr>
        </p:nvSpPr>
        <p:spPr>
          <a:xfrm>
            <a:off x="4647702" y="1408725"/>
            <a:ext cx="3602700" cy="27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9"/>
          <p:cNvSpPr txBox="1"/>
          <p:nvPr>
            <p:ph idx="2" type="subTitle"/>
          </p:nvPr>
        </p:nvSpPr>
        <p:spPr>
          <a:xfrm>
            <a:off x="893598" y="1408725"/>
            <a:ext cx="3602700" cy="27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p:nvPr>
            <p:ph idx="2" type="pic"/>
          </p:nvPr>
        </p:nvSpPr>
        <p:spPr>
          <a:xfrm>
            <a:off x="-25" y="-13725"/>
            <a:ext cx="9144000" cy="5157300"/>
          </a:xfrm>
          <a:prstGeom prst="rect">
            <a:avLst/>
          </a:prstGeom>
          <a:noFill/>
          <a:ln>
            <a:noFill/>
          </a:ln>
        </p:spPr>
      </p:sp>
      <p:sp>
        <p:nvSpPr>
          <p:cNvPr id="76" name="Google Shape;76;p10"/>
          <p:cNvSpPr txBox="1"/>
          <p:nvPr>
            <p:ph type="title"/>
          </p:nvPr>
        </p:nvSpPr>
        <p:spPr>
          <a:xfrm>
            <a:off x="720000" y="3796725"/>
            <a:ext cx="7704000" cy="6933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Bai Jamjuree SemiBold"/>
              <a:buNone/>
              <a:defRPr sz="2800">
                <a:solidFill>
                  <a:schemeClr val="dk1"/>
                </a:solidFill>
                <a:latin typeface="Bai Jamjuree SemiBold"/>
                <a:ea typeface="Bai Jamjuree SemiBold"/>
                <a:cs typeface="Bai Jamjuree SemiBold"/>
                <a:sym typeface="Bai Jamjuree SemiBold"/>
              </a:defRPr>
            </a:lvl1pPr>
            <a:lvl2pPr lvl="1"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www.ncbi.nlm.nih.gov/nuccore/PP530278.1" TargetMode="External"/><Relationship Id="rId4" Type="http://schemas.openxmlformats.org/officeDocument/2006/relationships/hyperlink" Target="https://www.ncbi.nlm.nih.gov/nucleotide/OR326777.1?report=genbank&amp;log$=nuclalign&amp;blast_rank=13&amp;RID=1129D69N016" TargetMode="External"/><Relationship Id="rId5" Type="http://schemas.openxmlformats.org/officeDocument/2006/relationships/hyperlink" Target="https://doi.org/10.1186/1743-422x-11-36" TargetMode="External"/><Relationship Id="rId6" Type="http://schemas.openxmlformats.org/officeDocument/2006/relationships/hyperlink" Target="https://www.ncbi.nlm.nih.gov/tools/primer-blast/primertool.cgi?ctg_time=1712447108&amp;job_key=-uEerLqmE4IssCi-SZAawFK9KNFBojXU" TargetMode="External"/><Relationship Id="rId7" Type="http://schemas.openxmlformats.org/officeDocument/2006/relationships/hyperlink" Target="https://doi.org/10.1055/s-0036-1584799" TargetMode="External"/><Relationship Id="rId8" Type="http://schemas.openxmlformats.org/officeDocument/2006/relationships/hyperlink" Target="https://doi.org/10.1055/s-0036-158479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doi.org/10.1007/978-3-642-38919-1_3" TargetMode="External"/><Relationship Id="rId4" Type="http://schemas.openxmlformats.org/officeDocument/2006/relationships/hyperlink" Target="https://doi.org/10.1007/978-3-642-38919-1_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2"/>
          <p:cNvPicPr preferRelativeResize="0"/>
          <p:nvPr/>
        </p:nvPicPr>
        <p:blipFill>
          <a:blip r:embed="rId3">
            <a:alphaModFix/>
          </a:blip>
          <a:stretch>
            <a:fillRect/>
          </a:stretch>
        </p:blipFill>
        <p:spPr>
          <a:xfrm rot="10387125">
            <a:off x="6090160" y="2975650"/>
            <a:ext cx="3536832" cy="2575649"/>
          </a:xfrm>
          <a:prstGeom prst="rect">
            <a:avLst/>
          </a:prstGeom>
          <a:noFill/>
          <a:ln>
            <a:noFill/>
          </a:ln>
        </p:spPr>
      </p:pic>
      <p:pic>
        <p:nvPicPr>
          <p:cNvPr id="192" name="Google Shape;192;p22"/>
          <p:cNvPicPr preferRelativeResize="0"/>
          <p:nvPr/>
        </p:nvPicPr>
        <p:blipFill>
          <a:blip r:embed="rId4">
            <a:alphaModFix/>
          </a:blip>
          <a:stretch>
            <a:fillRect/>
          </a:stretch>
        </p:blipFill>
        <p:spPr>
          <a:xfrm rot="10800000">
            <a:off x="-676198" y="-688724"/>
            <a:ext cx="3524173" cy="2545349"/>
          </a:xfrm>
          <a:prstGeom prst="rect">
            <a:avLst/>
          </a:prstGeom>
          <a:noFill/>
          <a:ln>
            <a:noFill/>
          </a:ln>
        </p:spPr>
      </p:pic>
      <p:pic>
        <p:nvPicPr>
          <p:cNvPr id="193" name="Google Shape;193;p22"/>
          <p:cNvPicPr preferRelativeResize="0"/>
          <p:nvPr/>
        </p:nvPicPr>
        <p:blipFill>
          <a:blip r:embed="rId5">
            <a:alphaModFix/>
          </a:blip>
          <a:stretch>
            <a:fillRect/>
          </a:stretch>
        </p:blipFill>
        <p:spPr>
          <a:xfrm>
            <a:off x="7493796" y="-660579"/>
            <a:ext cx="2570132" cy="2400159"/>
          </a:xfrm>
          <a:prstGeom prst="rect">
            <a:avLst/>
          </a:prstGeom>
          <a:noFill/>
          <a:ln>
            <a:noFill/>
          </a:ln>
        </p:spPr>
      </p:pic>
      <p:pic>
        <p:nvPicPr>
          <p:cNvPr id="194" name="Google Shape;194;p22"/>
          <p:cNvPicPr preferRelativeResize="0"/>
          <p:nvPr/>
        </p:nvPicPr>
        <p:blipFill>
          <a:blip r:embed="rId5">
            <a:alphaModFix/>
          </a:blip>
          <a:stretch>
            <a:fillRect/>
          </a:stretch>
        </p:blipFill>
        <p:spPr>
          <a:xfrm>
            <a:off x="-1024729" y="3063396"/>
            <a:ext cx="2570132" cy="2400159"/>
          </a:xfrm>
          <a:prstGeom prst="rect">
            <a:avLst/>
          </a:prstGeom>
          <a:noFill/>
          <a:ln>
            <a:noFill/>
          </a:ln>
        </p:spPr>
      </p:pic>
      <p:sp>
        <p:nvSpPr>
          <p:cNvPr id="195" name="Google Shape;195;p22"/>
          <p:cNvSpPr txBox="1"/>
          <p:nvPr>
            <p:ph type="ctrTitle"/>
          </p:nvPr>
        </p:nvSpPr>
        <p:spPr>
          <a:xfrm>
            <a:off x="1998000" y="1077100"/>
            <a:ext cx="5148000" cy="197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Primer Design Project</a:t>
            </a:r>
            <a:endParaRPr/>
          </a:p>
        </p:txBody>
      </p:sp>
      <p:sp>
        <p:nvSpPr>
          <p:cNvPr id="196" name="Google Shape;196;p22"/>
          <p:cNvSpPr txBox="1"/>
          <p:nvPr>
            <p:ph idx="1" type="subTitle"/>
          </p:nvPr>
        </p:nvSpPr>
        <p:spPr>
          <a:xfrm>
            <a:off x="2000250" y="3476300"/>
            <a:ext cx="51435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BIOL 6229</a:t>
            </a:r>
            <a:endParaRPr/>
          </a:p>
          <a:p>
            <a:pPr indent="0" lvl="0" marL="0" rtl="0" algn="ctr">
              <a:spcBef>
                <a:spcPts val="0"/>
              </a:spcBef>
              <a:spcAft>
                <a:spcPts val="0"/>
              </a:spcAft>
              <a:buNone/>
            </a:pPr>
            <a:r>
              <a:rPr lang="en"/>
              <a:t>Gurmeet Kaur, Vaishali Jain, Mia Lin</a:t>
            </a:r>
            <a:endParaRPr/>
          </a:p>
        </p:txBody>
      </p:sp>
      <p:cxnSp>
        <p:nvCxnSpPr>
          <p:cNvPr id="197" name="Google Shape;197;p22"/>
          <p:cNvCxnSpPr/>
          <p:nvPr/>
        </p:nvCxnSpPr>
        <p:spPr>
          <a:xfrm>
            <a:off x="2282850" y="3248789"/>
            <a:ext cx="4578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861749" y="238650"/>
            <a:ext cx="62253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Primer Set differentiating A VS B</a:t>
            </a:r>
            <a:endParaRPr/>
          </a:p>
        </p:txBody>
      </p:sp>
      <p:pic>
        <p:nvPicPr>
          <p:cNvPr id="283" name="Google Shape;283;p31"/>
          <p:cNvPicPr preferRelativeResize="0"/>
          <p:nvPr/>
        </p:nvPicPr>
        <p:blipFill>
          <a:blip r:embed="rId3">
            <a:alphaModFix/>
          </a:blip>
          <a:stretch>
            <a:fillRect/>
          </a:stretch>
        </p:blipFill>
        <p:spPr>
          <a:xfrm>
            <a:off x="927000" y="1023450"/>
            <a:ext cx="7079251" cy="713850"/>
          </a:xfrm>
          <a:prstGeom prst="rect">
            <a:avLst/>
          </a:prstGeom>
          <a:noFill/>
          <a:ln>
            <a:noFill/>
          </a:ln>
        </p:spPr>
      </p:pic>
      <p:grpSp>
        <p:nvGrpSpPr>
          <p:cNvPr id="284" name="Google Shape;284;p31"/>
          <p:cNvGrpSpPr/>
          <p:nvPr/>
        </p:nvGrpSpPr>
        <p:grpSpPr>
          <a:xfrm>
            <a:off x="927000" y="1961125"/>
            <a:ext cx="6140499" cy="2630898"/>
            <a:chOff x="927000" y="1961125"/>
            <a:chExt cx="6140499" cy="2630898"/>
          </a:xfrm>
        </p:grpSpPr>
        <p:pic>
          <p:nvPicPr>
            <p:cNvPr id="285" name="Google Shape;285;p31"/>
            <p:cNvPicPr preferRelativeResize="0"/>
            <p:nvPr/>
          </p:nvPicPr>
          <p:blipFill rotWithShape="1">
            <a:blip r:embed="rId4">
              <a:alphaModFix/>
            </a:blip>
            <a:srcRect b="23570" l="0" r="0" t="29069"/>
            <a:stretch/>
          </p:blipFill>
          <p:spPr>
            <a:xfrm>
              <a:off x="927000" y="2088822"/>
              <a:ext cx="6140499" cy="2503200"/>
            </a:xfrm>
            <a:prstGeom prst="rect">
              <a:avLst/>
            </a:prstGeom>
            <a:noFill/>
            <a:ln>
              <a:noFill/>
            </a:ln>
          </p:spPr>
        </p:pic>
        <p:sp>
          <p:nvSpPr>
            <p:cNvPr id="286" name="Google Shape;286;p31"/>
            <p:cNvSpPr/>
            <p:nvPr/>
          </p:nvSpPr>
          <p:spPr>
            <a:xfrm>
              <a:off x="4377050" y="2222138"/>
              <a:ext cx="2106300" cy="279900"/>
            </a:xfrm>
            <a:prstGeom prst="rect">
              <a:avLst/>
            </a:prstGeom>
            <a:solidFill>
              <a:srgbClr val="FFFF00">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7" name="Google Shape;287;p31"/>
            <p:cNvSpPr/>
            <p:nvPr/>
          </p:nvSpPr>
          <p:spPr>
            <a:xfrm>
              <a:off x="1981925" y="2617213"/>
              <a:ext cx="4501500" cy="279900"/>
            </a:xfrm>
            <a:prstGeom prst="rect">
              <a:avLst/>
            </a:prstGeom>
            <a:solidFill>
              <a:srgbClr val="FFFF00">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8" name="Google Shape;288;p31"/>
            <p:cNvSpPr/>
            <p:nvPr/>
          </p:nvSpPr>
          <p:spPr>
            <a:xfrm>
              <a:off x="1981925" y="3012288"/>
              <a:ext cx="4501500" cy="279900"/>
            </a:xfrm>
            <a:prstGeom prst="rect">
              <a:avLst/>
            </a:prstGeom>
            <a:solidFill>
              <a:srgbClr val="FFFF00">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9" name="Google Shape;289;p31"/>
            <p:cNvSpPr/>
            <p:nvPr/>
          </p:nvSpPr>
          <p:spPr>
            <a:xfrm>
              <a:off x="1981925" y="3459813"/>
              <a:ext cx="4501500" cy="279900"/>
            </a:xfrm>
            <a:prstGeom prst="rect">
              <a:avLst/>
            </a:prstGeom>
            <a:solidFill>
              <a:srgbClr val="FFFF00">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90" name="Google Shape;290;p31"/>
            <p:cNvSpPr/>
            <p:nvPr/>
          </p:nvSpPr>
          <p:spPr>
            <a:xfrm>
              <a:off x="1981925" y="3854888"/>
              <a:ext cx="4501500" cy="279900"/>
            </a:xfrm>
            <a:prstGeom prst="rect">
              <a:avLst/>
            </a:prstGeom>
            <a:solidFill>
              <a:srgbClr val="FFFF00">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91" name="Google Shape;291;p31"/>
            <p:cNvSpPr/>
            <p:nvPr/>
          </p:nvSpPr>
          <p:spPr>
            <a:xfrm>
              <a:off x="1981925" y="4235350"/>
              <a:ext cx="3110700" cy="279900"/>
            </a:xfrm>
            <a:prstGeom prst="rect">
              <a:avLst/>
            </a:prstGeom>
            <a:solidFill>
              <a:srgbClr val="FFFF00">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92" name="Google Shape;292;p31"/>
            <p:cNvSpPr/>
            <p:nvPr/>
          </p:nvSpPr>
          <p:spPr>
            <a:xfrm>
              <a:off x="3559600" y="4249975"/>
              <a:ext cx="1533000" cy="279900"/>
            </a:xfrm>
            <a:prstGeom prst="rect">
              <a:avLst/>
            </a:prstGeom>
            <a:solidFill>
              <a:srgbClr val="0034FF">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93" name="Google Shape;293;p31"/>
            <p:cNvSpPr/>
            <p:nvPr/>
          </p:nvSpPr>
          <p:spPr>
            <a:xfrm>
              <a:off x="4377050" y="2222150"/>
              <a:ext cx="1479000" cy="279900"/>
            </a:xfrm>
            <a:prstGeom prst="rect">
              <a:avLst/>
            </a:prstGeom>
            <a:solidFill>
              <a:srgbClr val="0034FF">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94" name="Google Shape;294;p31"/>
            <p:cNvSpPr txBox="1"/>
            <p:nvPr/>
          </p:nvSpPr>
          <p:spPr>
            <a:xfrm>
              <a:off x="4799900" y="1961125"/>
              <a:ext cx="7872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ssistant"/>
                  <a:ea typeface="Assistant"/>
                  <a:cs typeface="Assistant"/>
                  <a:sym typeface="Assistant"/>
                </a:rPr>
                <a:t>FOR</a:t>
              </a:r>
              <a:endParaRPr>
                <a:solidFill>
                  <a:schemeClr val="dk2"/>
                </a:solidFill>
                <a:latin typeface="Assistant"/>
                <a:ea typeface="Assistant"/>
                <a:cs typeface="Assistant"/>
                <a:sym typeface="Assistant"/>
              </a:endParaRPr>
            </a:p>
          </p:txBody>
        </p:sp>
        <p:sp>
          <p:nvSpPr>
            <p:cNvPr id="295" name="Google Shape;295;p31"/>
            <p:cNvSpPr txBox="1"/>
            <p:nvPr/>
          </p:nvSpPr>
          <p:spPr>
            <a:xfrm>
              <a:off x="3932500" y="4004350"/>
              <a:ext cx="7872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ssistant"/>
                  <a:ea typeface="Assistant"/>
                  <a:cs typeface="Assistant"/>
                  <a:sym typeface="Assistant"/>
                </a:rPr>
                <a:t>REV</a:t>
              </a:r>
              <a:endParaRPr>
                <a:solidFill>
                  <a:schemeClr val="dk2"/>
                </a:solidFill>
                <a:latin typeface="Assistant"/>
                <a:ea typeface="Assistant"/>
                <a:cs typeface="Assistant"/>
                <a:sym typeface="Assistan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2"/>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301" name="Google Shape;301;p32"/>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302" name="Google Shape;302;p32"/>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303" name="Google Shape;303;p32"/>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304" name="Google Shape;304;p32"/>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305" name="Google Shape;305;p32"/>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Conclusion</a:t>
            </a:r>
            <a:endParaRPr sz="3300"/>
          </a:p>
        </p:txBody>
      </p:sp>
      <p:sp>
        <p:nvSpPr>
          <p:cNvPr id="306" name="Google Shape;306;p32"/>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12" name="Google Shape;312;p33"/>
          <p:cNvSpPr txBox="1"/>
          <p:nvPr>
            <p:ph idx="2" type="subTitle"/>
          </p:nvPr>
        </p:nvSpPr>
        <p:spPr>
          <a:xfrm>
            <a:off x="797950" y="905700"/>
            <a:ext cx="8128800" cy="41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main goal is to create targeted primers for the identification and classification of strains of the Human Respiratory Syncytial Virus (HRSV). Serious respiratory tract infections with potentially fatal consequences are caused by HRSV, a pathogen of great importance that primarily affects infants, young children, and immunocompromised individuals. It is essential to comprehend the diversity of HRSV strains due to its worldwide influence on morbidity and mortality (Böhmwald et al., 2016).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two main groups of HRSV strains, HRSV A and HRSV B, are distinguished by genetic and antigenic variations mainly ascribed to alterations in the attachment glycoprotein G. This glycoprotein is a target for antibody neutralization and is necessary for the virus to enter host cells and interact with host cell receptors. Different HRSV strains may differ in their virulence, transmissibility, and reaction to therapies as a result of these genetic and antigenic variations (Melero &amp; Moore, 2013). HRSV A accession number PP530264 and HRSV B accession number OR326777.1 were used for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18" name="Google Shape;318;p34"/>
          <p:cNvSpPr txBox="1"/>
          <p:nvPr>
            <p:ph idx="2" type="subTitle"/>
          </p:nvPr>
        </p:nvSpPr>
        <p:spPr>
          <a:xfrm>
            <a:off x="794400" y="976575"/>
            <a:ext cx="8089800" cy="4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beginning, precise strain identification of HRSV is essential for clinical management since it guides treatment choices and aids in prognosticating disease outcomes, then in order to comprehend the virus's epidemiology, track outbreaks, and carry out successful public health interventions, surveillance and monitoring of circulating HRSV strains are essential </a:t>
            </a:r>
            <a:r>
              <a:rPr lang="en"/>
              <a:t>(Melero &amp; Moore, 2013).</a:t>
            </a:r>
            <a:endParaRPr/>
          </a:p>
          <a:p>
            <a:pPr indent="0" lvl="0" marL="0" rtl="0" algn="l">
              <a:spcBef>
                <a:spcPts val="0"/>
              </a:spcBef>
              <a:spcAft>
                <a:spcPts val="0"/>
              </a:spcAft>
              <a:buNone/>
            </a:pPr>
            <a:br>
              <a:rPr lang="en"/>
            </a:br>
            <a:r>
              <a:rPr lang="en"/>
              <a:t>The research on viral evolution, pathogenesis, and vaccine development all depend on the ability to differentiate between HRSV strains. Information about the distribution and prevalence of HRSV strains can impact the creation and implementation of vaccination campaigns and other preventative measures (Melero &amp; Moore, 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This project intends to support disease control, species health, and scientific advancement by creating specialized primers designed for the identification and differentiation of HRSV strains. These primers could support continued research against respiratory infections caused by HRSV, improve clinical decision-making, and inform public health strategies. As a result, the project fills a vital gap in the field of virology and could have a big effect on general health.</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title"/>
          </p:nvPr>
        </p:nvSpPr>
        <p:spPr>
          <a:xfrm>
            <a:off x="720000" y="404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24" name="Google Shape;324;p35"/>
          <p:cNvSpPr txBox="1"/>
          <p:nvPr>
            <p:ph idx="2" type="subTitle"/>
          </p:nvPr>
        </p:nvSpPr>
        <p:spPr>
          <a:xfrm>
            <a:off x="809175" y="977675"/>
            <a:ext cx="7851300" cy="38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hlinkClick r:id="rId3"/>
              </a:rPr>
              <a:t>https://www.ncbi.nlm.nih.gov/nuccore/PP530278.1</a:t>
            </a:r>
            <a:endParaRPr sz="1200"/>
          </a:p>
          <a:p>
            <a:pPr indent="0" lvl="0" marL="0" rtl="0" algn="l">
              <a:spcBef>
                <a:spcPts val="0"/>
              </a:spcBef>
              <a:spcAft>
                <a:spcPts val="0"/>
              </a:spcAft>
              <a:buNone/>
            </a:pPr>
            <a:r>
              <a:rPr lang="en" sz="1200" u="sng">
                <a:hlinkClick r:id="rId4"/>
              </a:rPr>
              <a:t>https://www.ncbi.nlm.nih.gov/nucleotide/OR326777.1?report=genbank&amp;log$=nuclalign&amp;blast_rank=13&amp;RID=1129D69N016</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de-Paris, F., Beck, C., de Souza Nunes, L., Pinheiro, A. M., Paiva, R. M., da Silva Menezes, D., Pires, M. R., dos Santos, R. P., de Souza Kuchenbecker, R., &amp; Barth, A. L. (2014). Evaluation of respiratory syncytial virus group A and B genotypes among nosocomial and community-acquired pediatric infections in southern Brazil. Virology Journal, 11(1). </a:t>
            </a:r>
            <a:r>
              <a:rPr lang="en" sz="1200" u="sng">
                <a:solidFill>
                  <a:schemeClr val="hlink"/>
                </a:solidFill>
                <a:hlinkClick r:id="rId5"/>
              </a:rPr>
              <a:t>https://doi.org/10.1186/1743-422x-11-36</a:t>
            </a:r>
            <a:r>
              <a:rPr lang="en"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Ye J, Coulouris G, Zaretskaya I, Cutcutache I, Rozen S, Madden T (2012). Primer-BLAST: A tool to design </a:t>
            </a:r>
            <a:endParaRPr sz="1200"/>
          </a:p>
          <a:p>
            <a:pPr indent="0" lvl="0" marL="0" rtl="0" algn="l">
              <a:spcBef>
                <a:spcPts val="0"/>
              </a:spcBef>
              <a:spcAft>
                <a:spcPts val="0"/>
              </a:spcAft>
              <a:buNone/>
            </a:pPr>
            <a:r>
              <a:rPr lang="en" sz="1200"/>
              <a:t>target-specific primers for polymerase chain reaction. BMC Bioinformatics. 13:134. </a:t>
            </a:r>
            <a:r>
              <a:rPr lang="en" sz="1200" u="sng">
                <a:hlinkClick r:id="rId6"/>
              </a:rPr>
              <a:t>https://www.ncbi.nlm.nih.gov/tools/primer-blast/primertool.cgi?ctg_time=1712447108&amp;job_key=-uEerLqmE4IssCi-SZAawFK9KNFBojXU</a:t>
            </a:r>
            <a:r>
              <a:rPr lang="en"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Böhmwald, K., Espinoza, J., Rey-Jurado, E., Gómez, R., González, P. A., Bueno, S. M., Riedel, C. A., &amp; Kalergis, A. M. (2016). Human Respiratory Syncytial Virus: Infection and Pathology. </a:t>
            </a:r>
            <a:r>
              <a:rPr i="1" lang="en" sz="1200"/>
              <a:t>Seminars in Respiratory and Critical Care Medicine</a:t>
            </a:r>
            <a:r>
              <a:rPr lang="en" sz="1200"/>
              <a:t>, </a:t>
            </a:r>
            <a:r>
              <a:rPr i="1" lang="en" sz="1200"/>
              <a:t>37</a:t>
            </a:r>
            <a:r>
              <a:rPr lang="en" sz="1200"/>
              <a:t>(04), 522–537.</a:t>
            </a:r>
            <a:r>
              <a:rPr lang="en" sz="1200">
                <a:uFill>
                  <a:noFill/>
                </a:uFill>
                <a:hlinkClick r:id="rId7"/>
              </a:rPr>
              <a:t> </a:t>
            </a:r>
            <a:r>
              <a:rPr lang="en" sz="1200" u="sng">
                <a:hlinkClick r:id="rId8"/>
              </a:rPr>
              <a:t>https://doi.org/10.1055/s-0036-1584799</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ph idx="2" type="subTitle"/>
          </p:nvPr>
        </p:nvSpPr>
        <p:spPr>
          <a:xfrm>
            <a:off x="914850" y="906825"/>
            <a:ext cx="7990500" cy="39813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t>Melero, J. A., &amp; Moore, M. L. (2013). Influence of respiratory syncytial virus strain differences on pathogenesis and immunity. In </a:t>
            </a:r>
            <a:r>
              <a:rPr i="1" lang="en" sz="1200"/>
              <a:t>Current Topics in Microbiology and Immunology</a:t>
            </a:r>
            <a:r>
              <a:rPr lang="en" sz="1200"/>
              <a:t> (pp. 59–82).</a:t>
            </a:r>
            <a:r>
              <a:rPr lang="en" sz="1200">
                <a:uFill>
                  <a:noFill/>
                </a:uFill>
                <a:hlinkClick r:id="rId3"/>
              </a:rPr>
              <a:t> </a:t>
            </a:r>
            <a:r>
              <a:rPr lang="en" sz="1200" u="sng">
                <a:hlinkClick r:id="rId4"/>
              </a:rPr>
              <a:t>https://doi.org/10.1007/978-3-642-38919-1_3</a:t>
            </a:r>
            <a:endParaRPr sz="1200" u="sng"/>
          </a:p>
          <a:p>
            <a:pPr indent="0" lvl="0" marL="0" rtl="0" algn="l">
              <a:spcBef>
                <a:spcPts val="0"/>
              </a:spcBef>
              <a:spcAft>
                <a:spcPts val="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idx="13" type="subTitle"/>
          </p:nvPr>
        </p:nvSpPr>
        <p:spPr>
          <a:xfrm>
            <a:off x="1738835" y="2003423"/>
            <a:ext cx="6419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Primer Set #1</a:t>
            </a:r>
            <a:endParaRPr/>
          </a:p>
        </p:txBody>
      </p:sp>
      <p:sp>
        <p:nvSpPr>
          <p:cNvPr id="203" name="Google Shape;203;p23"/>
          <p:cNvSpPr txBox="1"/>
          <p:nvPr>
            <p:ph idx="5" type="title"/>
          </p:nvPr>
        </p:nvSpPr>
        <p:spPr>
          <a:xfrm>
            <a:off x="979085" y="1109725"/>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04" name="Google Shape;204;p23"/>
          <p:cNvSpPr txBox="1"/>
          <p:nvPr>
            <p:ph idx="9" type="subTitle"/>
          </p:nvPr>
        </p:nvSpPr>
        <p:spPr>
          <a:xfrm>
            <a:off x="1738835" y="1109725"/>
            <a:ext cx="6419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&amp; Background</a:t>
            </a:r>
            <a:endParaRPr/>
          </a:p>
        </p:txBody>
      </p:sp>
      <p:sp>
        <p:nvSpPr>
          <p:cNvPr id="205" name="Google Shape;205;p23"/>
          <p:cNvSpPr txBox="1"/>
          <p:nvPr>
            <p:ph idx="15" type="subTitle"/>
          </p:nvPr>
        </p:nvSpPr>
        <p:spPr>
          <a:xfrm>
            <a:off x="1745815" y="3790819"/>
            <a:ext cx="6419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6" name="Google Shape;206;p23"/>
          <p:cNvSpPr txBox="1"/>
          <p:nvPr>
            <p:ph type="title"/>
          </p:nvPr>
        </p:nvSpPr>
        <p:spPr>
          <a:xfrm flipH="1">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07" name="Google Shape;207;p23"/>
          <p:cNvSpPr txBox="1"/>
          <p:nvPr>
            <p:ph idx="6" type="title"/>
          </p:nvPr>
        </p:nvSpPr>
        <p:spPr>
          <a:xfrm>
            <a:off x="984335" y="2897051"/>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08" name="Google Shape;208;p23"/>
          <p:cNvSpPr txBox="1"/>
          <p:nvPr>
            <p:ph idx="7" type="title"/>
          </p:nvPr>
        </p:nvSpPr>
        <p:spPr>
          <a:xfrm>
            <a:off x="979085" y="2003350"/>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09" name="Google Shape;209;p23"/>
          <p:cNvSpPr txBox="1"/>
          <p:nvPr>
            <p:ph idx="8" type="title"/>
          </p:nvPr>
        </p:nvSpPr>
        <p:spPr>
          <a:xfrm>
            <a:off x="984360" y="3790750"/>
            <a:ext cx="6714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10" name="Google Shape;210;p23"/>
          <p:cNvSpPr txBox="1"/>
          <p:nvPr>
            <p:ph idx="14" type="subTitle"/>
          </p:nvPr>
        </p:nvSpPr>
        <p:spPr>
          <a:xfrm>
            <a:off x="1745815" y="2897121"/>
            <a:ext cx="6419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Primer Set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216" name="Google Shape;216;p24"/>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217" name="Google Shape;217;p24"/>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218" name="Google Shape;218;p24"/>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219" name="Google Shape;219;p24"/>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220" name="Google Shape;220;p24"/>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Introduction &amp; Background</a:t>
            </a:r>
            <a:endParaRPr sz="3300"/>
          </a:p>
        </p:txBody>
      </p:sp>
      <p:sp>
        <p:nvSpPr>
          <p:cNvPr id="221" name="Google Shape;221;p24"/>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Introduction/Background</a:t>
            </a:r>
            <a:endParaRPr/>
          </a:p>
        </p:txBody>
      </p:sp>
      <p:sp>
        <p:nvSpPr>
          <p:cNvPr id="227" name="Google Shape;227;p25"/>
          <p:cNvSpPr txBox="1"/>
          <p:nvPr>
            <p:ph idx="2" type="subTitle"/>
          </p:nvPr>
        </p:nvSpPr>
        <p:spPr>
          <a:xfrm>
            <a:off x="355925" y="1017725"/>
            <a:ext cx="6346200" cy="12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The design of primers for the identification and distinction of Human Respiratory Syncytial Virus (HRSV) strains is the main focus of the project. </a:t>
            </a:r>
            <a:endParaRPr>
              <a:solidFill>
                <a:schemeClr val="accent3"/>
              </a:solidFill>
            </a:endParaRPr>
          </a:p>
          <a:p>
            <a:pPr indent="0" lvl="0" marL="0" rtl="0" algn="l">
              <a:spcBef>
                <a:spcPts val="0"/>
              </a:spcBef>
              <a:spcAft>
                <a:spcPts val="0"/>
              </a:spcAft>
              <a:buNone/>
            </a:pPr>
            <a:r>
              <a:t/>
            </a:r>
            <a:endParaRPr>
              <a:solidFill>
                <a:schemeClr val="accent3"/>
              </a:solidFill>
            </a:endParaRPr>
          </a:p>
        </p:txBody>
      </p:sp>
      <p:pic>
        <p:nvPicPr>
          <p:cNvPr id="228" name="Google Shape;228;p25"/>
          <p:cNvPicPr preferRelativeResize="0"/>
          <p:nvPr/>
        </p:nvPicPr>
        <p:blipFill>
          <a:blip r:embed="rId3">
            <a:alphaModFix/>
          </a:blip>
          <a:stretch>
            <a:fillRect/>
          </a:stretch>
        </p:blipFill>
        <p:spPr>
          <a:xfrm>
            <a:off x="6702125" y="37250"/>
            <a:ext cx="2404601" cy="1804775"/>
          </a:xfrm>
          <a:prstGeom prst="rect">
            <a:avLst/>
          </a:prstGeom>
          <a:noFill/>
          <a:ln>
            <a:noFill/>
          </a:ln>
        </p:spPr>
      </p:pic>
      <p:pic>
        <p:nvPicPr>
          <p:cNvPr id="229" name="Google Shape;229;p25"/>
          <p:cNvPicPr preferRelativeResize="0"/>
          <p:nvPr/>
        </p:nvPicPr>
        <p:blipFill>
          <a:blip r:embed="rId4">
            <a:alphaModFix/>
          </a:blip>
          <a:stretch>
            <a:fillRect/>
          </a:stretch>
        </p:blipFill>
        <p:spPr>
          <a:xfrm>
            <a:off x="87375" y="2040800"/>
            <a:ext cx="2951975" cy="2532345"/>
          </a:xfrm>
          <a:prstGeom prst="rect">
            <a:avLst/>
          </a:prstGeom>
          <a:noFill/>
          <a:ln>
            <a:noFill/>
          </a:ln>
        </p:spPr>
      </p:pic>
      <p:sp>
        <p:nvSpPr>
          <p:cNvPr id="230" name="Google Shape;230;p25"/>
          <p:cNvSpPr txBox="1"/>
          <p:nvPr/>
        </p:nvSpPr>
        <p:spPr>
          <a:xfrm>
            <a:off x="3039350" y="1894850"/>
            <a:ext cx="60432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A common pathogen that causes respiratory tract infections is the Human Respiratory Syncytial Virus (HRSV), which is especially harmful to newborns, young children, and people with compromised immune systems. It is a member of the Paramyxoviridae family and, particularly in vulnerable populations, is a major global cause of respiratory illness that results in significant morbidity and mortality (Böhmwald et al., 2016).</a:t>
            </a:r>
            <a:br>
              <a:rPr lang="en">
                <a:solidFill>
                  <a:schemeClr val="dk1"/>
                </a:solidFill>
                <a:latin typeface="Assistant"/>
                <a:ea typeface="Assistant"/>
                <a:cs typeface="Assistant"/>
                <a:sym typeface="Assistant"/>
              </a:rPr>
            </a:br>
            <a:br>
              <a:rPr lang="en">
                <a:solidFill>
                  <a:schemeClr val="dk1"/>
                </a:solidFill>
                <a:latin typeface="Assistant"/>
                <a:ea typeface="Assistant"/>
                <a:cs typeface="Assistant"/>
                <a:sym typeface="Assistant"/>
              </a:rPr>
            </a:br>
            <a:r>
              <a:rPr lang="en">
                <a:solidFill>
                  <a:schemeClr val="dk1"/>
                </a:solidFill>
                <a:latin typeface="Assistant"/>
                <a:ea typeface="Assistant"/>
                <a:cs typeface="Assistant"/>
                <a:sym typeface="Assistant"/>
              </a:rPr>
              <a:t>HRSV A and HRSV B are the two primary groups into which HRSV strains are divided. The strains display notable genetic and antigenic variations, which are mainly ascribed to changes in the attachment glycoprotein G. As a target for antibody neutralization, the attachment glycoprotein is important for viral entry into host cells and interactions with host cell receptors (Böhmwald et al., 2016).</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Bai Jamjuree"/>
                <a:ea typeface="Bai Jamjuree"/>
                <a:cs typeface="Bai Jamjuree"/>
                <a:sym typeface="Bai Jamjuree"/>
              </a:rPr>
              <a:t>Justification for the Project</a:t>
            </a:r>
            <a:endParaRPr b="1">
              <a:latin typeface="Bai Jamjuree"/>
              <a:ea typeface="Bai Jamjuree"/>
              <a:cs typeface="Bai Jamjuree"/>
              <a:sym typeface="Bai Jamjuree"/>
            </a:endParaRPr>
          </a:p>
          <a:p>
            <a:pPr indent="0" lvl="0" marL="0" rtl="0" algn="l">
              <a:spcBef>
                <a:spcPts val="0"/>
              </a:spcBef>
              <a:spcAft>
                <a:spcPts val="0"/>
              </a:spcAft>
              <a:buNone/>
            </a:pPr>
            <a:r>
              <a:t/>
            </a:r>
            <a:endParaRPr b="1">
              <a:latin typeface="Assistant"/>
              <a:ea typeface="Assistant"/>
              <a:cs typeface="Assistant"/>
              <a:sym typeface="Assistant"/>
            </a:endParaRPr>
          </a:p>
        </p:txBody>
      </p:sp>
      <p:sp>
        <p:nvSpPr>
          <p:cNvPr id="236" name="Google Shape;236;p26"/>
          <p:cNvSpPr txBox="1"/>
          <p:nvPr>
            <p:ph idx="2" type="subTitle"/>
          </p:nvPr>
        </p:nvSpPr>
        <p:spPr>
          <a:xfrm>
            <a:off x="918350" y="1126450"/>
            <a:ext cx="7980000" cy="38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crucial to create targeted primers for the identification and distinction of HRSV strains for a number of reasons:</a:t>
            </a:r>
            <a:endParaRPr/>
          </a:p>
          <a:p>
            <a:pPr indent="-317500" lvl="0" marL="457200" rtl="0" algn="l">
              <a:spcBef>
                <a:spcPts val="0"/>
              </a:spcBef>
              <a:spcAft>
                <a:spcPts val="0"/>
              </a:spcAft>
              <a:buSzPts val="1400"/>
              <a:buChar char="-"/>
            </a:pPr>
            <a:r>
              <a:rPr lang="en"/>
              <a:t>Since different strains of HRSV can differ in terms of virulence, transmissibility, and response to antiviral therapies, accurate identification of these strains is essential for clinical management (Melero &amp; Moore, 2013).</a:t>
            </a:r>
            <a:br>
              <a:rPr lang="en"/>
            </a:br>
            <a:endParaRPr/>
          </a:p>
          <a:p>
            <a:pPr indent="-317500" lvl="0" marL="457200" rtl="0" algn="l">
              <a:spcBef>
                <a:spcPts val="0"/>
              </a:spcBef>
              <a:spcAft>
                <a:spcPts val="0"/>
              </a:spcAft>
              <a:buSzPts val="1400"/>
              <a:buChar char="-"/>
            </a:pPr>
            <a:r>
              <a:rPr lang="en"/>
              <a:t>Understanding the epidemiology of the virus, following outbreaks, and putting into practice successful public health interventions all depend on surveillance and monitoring of HRSV strains that are circulating within populations (Melero &amp; Moore, 2013).</a:t>
            </a:r>
            <a:endParaRPr/>
          </a:p>
          <a:p>
            <a:pPr indent="0" lvl="0" marL="0" rtl="0" algn="l">
              <a:spcBef>
                <a:spcPts val="0"/>
              </a:spcBef>
              <a:spcAft>
                <a:spcPts val="0"/>
              </a:spcAft>
              <a:buNone/>
            </a:pPr>
            <a:r>
              <a:rPr lang="en"/>
              <a:t> </a:t>
            </a:r>
            <a:endParaRPr/>
          </a:p>
          <a:p>
            <a:pPr indent="-317500" lvl="0" marL="457200" rtl="0" algn="l">
              <a:spcBef>
                <a:spcPts val="0"/>
              </a:spcBef>
              <a:spcAft>
                <a:spcPts val="0"/>
              </a:spcAft>
              <a:buSzPts val="1400"/>
              <a:buChar char="-"/>
            </a:pPr>
            <a:r>
              <a:rPr lang="en"/>
              <a:t>Research on viral evolution, pathogenesis, and vaccine development, among other topics, requires the ability to distinguish between different strains of HRSV (Melero &amp; Moore, 2013).</a:t>
            </a:r>
            <a:endParaRPr/>
          </a:p>
          <a:p>
            <a:pPr indent="0" lvl="0" marL="0" rtl="0" algn="l">
              <a:spcBef>
                <a:spcPts val="0"/>
              </a:spcBef>
              <a:spcAft>
                <a:spcPts val="0"/>
              </a:spcAft>
              <a:buNone/>
            </a:pPr>
            <a:r>
              <a:rPr lang="en"/>
              <a:t> </a:t>
            </a:r>
            <a:endParaRPr/>
          </a:p>
          <a:p>
            <a:pPr indent="-317500" lvl="0" marL="457200" rtl="0" algn="l">
              <a:spcBef>
                <a:spcPts val="0"/>
              </a:spcBef>
              <a:spcAft>
                <a:spcPts val="0"/>
              </a:spcAft>
              <a:buSzPts val="1400"/>
              <a:buChar char="-"/>
            </a:pPr>
            <a:r>
              <a:rPr lang="en"/>
              <a:t>The development and application of preventive measures, such as vaccination programs, can be influenced by knowledge of the distribution and prevalence of HRSV strains (Melero &amp; Moore, 2013).</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pic>
        <p:nvPicPr>
          <p:cNvPr id="237" name="Google Shape;237;p26"/>
          <p:cNvPicPr preferRelativeResize="0"/>
          <p:nvPr/>
        </p:nvPicPr>
        <p:blipFill>
          <a:blip r:embed="rId3">
            <a:alphaModFix/>
          </a:blip>
          <a:stretch>
            <a:fillRect/>
          </a:stretch>
        </p:blipFill>
        <p:spPr>
          <a:xfrm>
            <a:off x="6788475" y="-174125"/>
            <a:ext cx="1848050" cy="1343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7"/>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243" name="Google Shape;243;p27"/>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244" name="Google Shape;244;p27"/>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245" name="Google Shape;245;p27"/>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246" name="Google Shape;246;p27"/>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247" name="Google Shape;247;p27"/>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Primer Set #1</a:t>
            </a:r>
            <a:endParaRPr sz="3300"/>
          </a:p>
        </p:txBody>
      </p:sp>
      <p:sp>
        <p:nvSpPr>
          <p:cNvPr id="248" name="Google Shape;248;p27"/>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792638" y="803500"/>
            <a:ext cx="3861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Primer Set #1</a:t>
            </a:r>
            <a:endParaRPr/>
          </a:p>
        </p:txBody>
      </p:sp>
      <p:sp>
        <p:nvSpPr>
          <p:cNvPr id="254" name="Google Shape;254;p28"/>
          <p:cNvSpPr txBox="1"/>
          <p:nvPr>
            <p:ph idx="1" type="subTitle"/>
          </p:nvPr>
        </p:nvSpPr>
        <p:spPr>
          <a:xfrm>
            <a:off x="792650" y="1397025"/>
            <a:ext cx="3861600" cy="3523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What is this primer set used for? </a:t>
            </a:r>
            <a:endParaRPr/>
          </a:p>
          <a:p>
            <a:pPr indent="0" lvl="0" marL="0" rtl="0" algn="l">
              <a:spcBef>
                <a:spcPts val="1000"/>
              </a:spcBef>
              <a:spcAft>
                <a:spcPts val="0"/>
              </a:spcAft>
              <a:buNone/>
            </a:pPr>
            <a:r>
              <a:rPr lang="en"/>
              <a:t>Blast query: BLAST sequences are aligned and region of interest to be amplified is clearly annotated.</a:t>
            </a:r>
            <a:endParaRPr/>
          </a:p>
          <a:p>
            <a:pPr indent="0" lvl="0" marL="0" rtl="0" algn="l">
              <a:spcBef>
                <a:spcPts val="1000"/>
              </a:spcBef>
              <a:spcAft>
                <a:spcPts val="0"/>
              </a:spcAft>
              <a:buNone/>
            </a:pPr>
            <a:r>
              <a:rPr lang="en"/>
              <a:t>Primer Design: The location of FOR and REV primer binding is clearly identified on the BLAST sequence, and the primers correctly flank the sequence of interest.</a:t>
            </a:r>
            <a:endParaRPr/>
          </a:p>
          <a:p>
            <a:pPr indent="0" lvl="0" marL="0" rtl="0" algn="l">
              <a:spcBef>
                <a:spcPts val="1000"/>
              </a:spcBef>
              <a:spcAft>
                <a:spcPts val="0"/>
              </a:spcAft>
              <a:buNone/>
            </a:pPr>
            <a:r>
              <a:rPr lang="en"/>
              <a:t>Primer pairs: Primers are optimal length, do not form dimers, secondary structure, have similar melting temperatures, and ~50% GC content.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255" name="Google Shape;255;p28"/>
          <p:cNvPicPr preferRelativeResize="0"/>
          <p:nvPr>
            <p:ph idx="2" type="pic"/>
          </p:nvPr>
        </p:nvPicPr>
        <p:blipFill rotWithShape="1">
          <a:blip r:embed="rId3">
            <a:alphaModFix/>
          </a:blip>
          <a:srcRect b="0" l="24518" r="18116" t="0"/>
          <a:stretch/>
        </p:blipFill>
        <p:spPr>
          <a:xfrm>
            <a:off x="5097862" y="678300"/>
            <a:ext cx="3253500" cy="3786900"/>
          </a:xfrm>
          <a:prstGeom prst="roundRect">
            <a:avLst>
              <a:gd fmla="val 5685" name="adj"/>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9"/>
          <p:cNvPicPr preferRelativeResize="0"/>
          <p:nvPr/>
        </p:nvPicPr>
        <p:blipFill>
          <a:blip r:embed="rId3">
            <a:alphaModFix/>
          </a:blip>
          <a:stretch>
            <a:fillRect/>
          </a:stretch>
        </p:blipFill>
        <p:spPr>
          <a:xfrm flipH="1" rot="-10387125">
            <a:off x="-587792" y="2975650"/>
            <a:ext cx="3536832" cy="2575649"/>
          </a:xfrm>
          <a:prstGeom prst="rect">
            <a:avLst/>
          </a:prstGeom>
          <a:noFill/>
          <a:ln>
            <a:noFill/>
          </a:ln>
        </p:spPr>
      </p:pic>
      <p:pic>
        <p:nvPicPr>
          <p:cNvPr id="261" name="Google Shape;261;p29"/>
          <p:cNvPicPr preferRelativeResize="0"/>
          <p:nvPr/>
        </p:nvPicPr>
        <p:blipFill>
          <a:blip r:embed="rId4">
            <a:alphaModFix/>
          </a:blip>
          <a:stretch>
            <a:fillRect/>
          </a:stretch>
        </p:blipFill>
        <p:spPr>
          <a:xfrm flipH="1" rot="10800000">
            <a:off x="6191225" y="-688724"/>
            <a:ext cx="3524173" cy="2545349"/>
          </a:xfrm>
          <a:prstGeom prst="rect">
            <a:avLst/>
          </a:prstGeom>
          <a:noFill/>
          <a:ln>
            <a:noFill/>
          </a:ln>
        </p:spPr>
      </p:pic>
      <p:pic>
        <p:nvPicPr>
          <p:cNvPr id="262" name="Google Shape;262;p29"/>
          <p:cNvPicPr preferRelativeResize="0"/>
          <p:nvPr/>
        </p:nvPicPr>
        <p:blipFill>
          <a:blip r:embed="rId5">
            <a:alphaModFix/>
          </a:blip>
          <a:stretch>
            <a:fillRect/>
          </a:stretch>
        </p:blipFill>
        <p:spPr>
          <a:xfrm flipH="1">
            <a:off x="-602054" y="-616129"/>
            <a:ext cx="2570132" cy="2400159"/>
          </a:xfrm>
          <a:prstGeom prst="rect">
            <a:avLst/>
          </a:prstGeom>
          <a:noFill/>
          <a:ln>
            <a:noFill/>
          </a:ln>
        </p:spPr>
      </p:pic>
      <p:pic>
        <p:nvPicPr>
          <p:cNvPr id="263" name="Google Shape;263;p29"/>
          <p:cNvPicPr preferRelativeResize="0"/>
          <p:nvPr/>
        </p:nvPicPr>
        <p:blipFill>
          <a:blip r:embed="rId5">
            <a:alphaModFix/>
          </a:blip>
          <a:stretch>
            <a:fillRect/>
          </a:stretch>
        </p:blipFill>
        <p:spPr>
          <a:xfrm rot="6498891">
            <a:off x="7493797" y="3063395"/>
            <a:ext cx="2570131" cy="2400159"/>
          </a:xfrm>
          <a:prstGeom prst="rect">
            <a:avLst/>
          </a:prstGeom>
          <a:noFill/>
          <a:ln>
            <a:noFill/>
          </a:ln>
        </p:spPr>
      </p:pic>
      <p:cxnSp>
        <p:nvCxnSpPr>
          <p:cNvPr id="264" name="Google Shape;264;p29"/>
          <p:cNvCxnSpPr/>
          <p:nvPr/>
        </p:nvCxnSpPr>
        <p:spPr>
          <a:xfrm>
            <a:off x="2168850" y="3172600"/>
            <a:ext cx="4806300" cy="0"/>
          </a:xfrm>
          <a:prstGeom prst="straightConnector1">
            <a:avLst/>
          </a:prstGeom>
          <a:noFill/>
          <a:ln cap="flat" cmpd="sng" w="9525">
            <a:solidFill>
              <a:schemeClr val="dk1"/>
            </a:solidFill>
            <a:prstDash val="solid"/>
            <a:round/>
            <a:headEnd len="med" w="med" type="none"/>
            <a:tailEnd len="med" w="med" type="none"/>
          </a:ln>
        </p:spPr>
      </p:cxnSp>
      <p:sp>
        <p:nvSpPr>
          <p:cNvPr id="265" name="Google Shape;265;p29"/>
          <p:cNvSpPr txBox="1"/>
          <p:nvPr>
            <p:ph type="title"/>
          </p:nvPr>
        </p:nvSpPr>
        <p:spPr>
          <a:xfrm>
            <a:off x="1765300" y="2040225"/>
            <a:ext cx="56133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Primer Set #2</a:t>
            </a:r>
            <a:endParaRPr sz="3300"/>
          </a:p>
        </p:txBody>
      </p:sp>
      <p:sp>
        <p:nvSpPr>
          <p:cNvPr id="266" name="Google Shape;266;p29"/>
          <p:cNvSpPr txBox="1"/>
          <p:nvPr>
            <p:ph idx="2" type="title"/>
          </p:nvPr>
        </p:nvSpPr>
        <p:spPr>
          <a:xfrm>
            <a:off x="3745950" y="12258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7" name="Google Shape;267;p29"/>
          <p:cNvSpPr txBox="1"/>
          <p:nvPr/>
        </p:nvSpPr>
        <p:spPr>
          <a:xfrm>
            <a:off x="2603850" y="3172600"/>
            <a:ext cx="3936300" cy="3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Differentiating between HRSV strains</a:t>
            </a:r>
            <a:endParaRPr>
              <a:solidFill>
                <a:schemeClr val="dk1"/>
              </a:solidFill>
              <a:latin typeface="Assistant"/>
              <a:ea typeface="Assistant"/>
              <a:cs typeface="Assistant"/>
              <a:sym typeface="Assistan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768613" y="414675"/>
            <a:ext cx="3861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HRSV A VS B</a:t>
            </a:r>
            <a:endParaRPr/>
          </a:p>
        </p:txBody>
      </p:sp>
      <p:pic>
        <p:nvPicPr>
          <p:cNvPr id="273" name="Google Shape;273;p30"/>
          <p:cNvPicPr preferRelativeResize="0"/>
          <p:nvPr/>
        </p:nvPicPr>
        <p:blipFill>
          <a:blip r:embed="rId3">
            <a:alphaModFix/>
          </a:blip>
          <a:stretch>
            <a:fillRect/>
          </a:stretch>
        </p:blipFill>
        <p:spPr>
          <a:xfrm>
            <a:off x="3548475" y="1337513"/>
            <a:ext cx="5381625" cy="2105025"/>
          </a:xfrm>
          <a:prstGeom prst="rect">
            <a:avLst/>
          </a:prstGeom>
          <a:noFill/>
          <a:ln>
            <a:noFill/>
          </a:ln>
        </p:spPr>
      </p:pic>
      <p:pic>
        <p:nvPicPr>
          <p:cNvPr id="274" name="Google Shape;274;p30"/>
          <p:cNvPicPr preferRelativeResize="0"/>
          <p:nvPr/>
        </p:nvPicPr>
        <p:blipFill>
          <a:blip r:embed="rId4">
            <a:alphaModFix/>
          </a:blip>
          <a:stretch>
            <a:fillRect/>
          </a:stretch>
        </p:blipFill>
        <p:spPr>
          <a:xfrm>
            <a:off x="3444250" y="714596"/>
            <a:ext cx="5590100" cy="548975"/>
          </a:xfrm>
          <a:prstGeom prst="rect">
            <a:avLst/>
          </a:prstGeom>
          <a:noFill/>
          <a:ln>
            <a:noFill/>
          </a:ln>
        </p:spPr>
      </p:pic>
      <p:pic>
        <p:nvPicPr>
          <p:cNvPr id="275" name="Google Shape;275;p30"/>
          <p:cNvPicPr preferRelativeResize="0"/>
          <p:nvPr/>
        </p:nvPicPr>
        <p:blipFill>
          <a:blip r:embed="rId5">
            <a:alphaModFix/>
          </a:blip>
          <a:stretch>
            <a:fillRect/>
          </a:stretch>
        </p:blipFill>
        <p:spPr>
          <a:xfrm>
            <a:off x="3516450" y="3516505"/>
            <a:ext cx="5517900" cy="663970"/>
          </a:xfrm>
          <a:prstGeom prst="rect">
            <a:avLst/>
          </a:prstGeom>
          <a:noFill/>
          <a:ln>
            <a:noFill/>
          </a:ln>
        </p:spPr>
      </p:pic>
      <p:sp>
        <p:nvSpPr>
          <p:cNvPr id="276" name="Google Shape;276;p30"/>
          <p:cNvSpPr txBox="1"/>
          <p:nvPr/>
        </p:nvSpPr>
        <p:spPr>
          <a:xfrm>
            <a:off x="423975" y="979475"/>
            <a:ext cx="3124500" cy="3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ssistant"/>
                <a:ea typeface="Assistant"/>
                <a:cs typeface="Assistant"/>
                <a:sym typeface="Assistant"/>
              </a:rPr>
              <a:t>HRSV strains have two main groups</a:t>
            </a:r>
            <a:endParaRPr sz="1600">
              <a:solidFill>
                <a:schemeClr val="dk1"/>
              </a:solidFill>
              <a:latin typeface="Assistant"/>
              <a:ea typeface="Assistant"/>
              <a:cs typeface="Assistant"/>
              <a:sym typeface="Assistant"/>
            </a:endParaRPr>
          </a:p>
          <a:p>
            <a:pPr indent="-330200" lvl="0" marL="457200" rtl="0" algn="l">
              <a:spcBef>
                <a:spcPts val="0"/>
              </a:spcBef>
              <a:spcAft>
                <a:spcPts val="0"/>
              </a:spcAft>
              <a:buClr>
                <a:schemeClr val="dk1"/>
              </a:buClr>
              <a:buSzPts val="1600"/>
              <a:buFont typeface="Assistant"/>
              <a:buChar char="●"/>
            </a:pPr>
            <a:r>
              <a:rPr lang="en" sz="1600">
                <a:solidFill>
                  <a:schemeClr val="dk1"/>
                </a:solidFill>
                <a:latin typeface="Assistant"/>
                <a:ea typeface="Assistant"/>
                <a:cs typeface="Assistant"/>
                <a:sym typeface="Assistant"/>
              </a:rPr>
              <a:t>HRSV A </a:t>
            </a:r>
            <a:endParaRPr sz="1600">
              <a:solidFill>
                <a:schemeClr val="dk1"/>
              </a:solidFill>
              <a:latin typeface="Assistant"/>
              <a:ea typeface="Assistant"/>
              <a:cs typeface="Assistant"/>
              <a:sym typeface="Assistant"/>
            </a:endParaRPr>
          </a:p>
          <a:p>
            <a:pPr indent="-330200" lvl="0" marL="457200" rtl="0" algn="l">
              <a:spcBef>
                <a:spcPts val="0"/>
              </a:spcBef>
              <a:spcAft>
                <a:spcPts val="0"/>
              </a:spcAft>
              <a:buClr>
                <a:schemeClr val="dk1"/>
              </a:buClr>
              <a:buSzPts val="1600"/>
              <a:buFont typeface="Assistant"/>
              <a:buChar char="●"/>
            </a:pPr>
            <a:r>
              <a:rPr lang="en" sz="1600">
                <a:solidFill>
                  <a:schemeClr val="dk1"/>
                </a:solidFill>
                <a:latin typeface="Assistant"/>
                <a:ea typeface="Assistant"/>
                <a:cs typeface="Assistant"/>
                <a:sym typeface="Assistant"/>
              </a:rPr>
              <a:t>HRSV B</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rPr lang="en" sz="1600">
                <a:solidFill>
                  <a:schemeClr val="dk1"/>
                </a:solidFill>
                <a:latin typeface="Assistant"/>
                <a:ea typeface="Assistant"/>
                <a:cs typeface="Assistant"/>
                <a:sym typeface="Assistant"/>
              </a:rPr>
              <a:t>Main difference between groups</a:t>
            </a:r>
            <a:endParaRPr sz="1600">
              <a:solidFill>
                <a:schemeClr val="dk1"/>
              </a:solidFill>
              <a:latin typeface="Assistant"/>
              <a:ea typeface="Assistant"/>
              <a:cs typeface="Assistant"/>
              <a:sym typeface="Assistant"/>
            </a:endParaRPr>
          </a:p>
          <a:p>
            <a:pPr indent="-330200" lvl="0" marL="457200" rtl="0" algn="l">
              <a:spcBef>
                <a:spcPts val="0"/>
              </a:spcBef>
              <a:spcAft>
                <a:spcPts val="0"/>
              </a:spcAft>
              <a:buClr>
                <a:schemeClr val="dk1"/>
              </a:buClr>
              <a:buSzPts val="1600"/>
              <a:buFont typeface="Assistant"/>
              <a:buChar char="●"/>
            </a:pPr>
            <a:r>
              <a:rPr lang="en" sz="1600">
                <a:solidFill>
                  <a:schemeClr val="dk1"/>
                </a:solidFill>
                <a:latin typeface="Assistant"/>
                <a:ea typeface="Assistant"/>
                <a:cs typeface="Assistant"/>
                <a:sym typeface="Assistant"/>
              </a:rPr>
              <a:t>Attachment glycoprotein G </a:t>
            </a:r>
            <a:endParaRPr sz="1600">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sz="1600">
                <a:solidFill>
                  <a:schemeClr val="dk1"/>
                </a:solidFill>
                <a:latin typeface="Assistant"/>
                <a:ea typeface="Assistant"/>
                <a:cs typeface="Assistant"/>
                <a:sym typeface="Assistant"/>
              </a:rPr>
              <a:t>Interacts with host cell </a:t>
            </a:r>
            <a:r>
              <a:rPr lang="en" sz="1600">
                <a:solidFill>
                  <a:schemeClr val="dk1"/>
                </a:solidFill>
                <a:latin typeface="Assistant"/>
                <a:ea typeface="Assistant"/>
                <a:cs typeface="Assistant"/>
                <a:sym typeface="Assistant"/>
              </a:rPr>
              <a:t>receptors</a:t>
            </a:r>
            <a:r>
              <a:rPr lang="en" sz="1600">
                <a:solidFill>
                  <a:schemeClr val="dk1"/>
                </a:solidFill>
                <a:latin typeface="Assistant"/>
                <a:ea typeface="Assistant"/>
                <a:cs typeface="Assistant"/>
                <a:sym typeface="Assistant"/>
              </a:rPr>
              <a:t> &amp; target for neutralization of antibodies (de-Paris et al., 2014</a:t>
            </a:r>
            <a:r>
              <a:rPr lang="en">
                <a:solidFill>
                  <a:schemeClr val="dk1"/>
                </a:solidFill>
                <a:latin typeface="Assistant"/>
                <a:ea typeface="Assistant"/>
                <a:cs typeface="Assistant"/>
                <a:sym typeface="Assistant"/>
              </a:rPr>
              <a:t>)</a:t>
            </a:r>
            <a:endParaRPr>
              <a:solidFill>
                <a:schemeClr val="dk1"/>
              </a:solidFill>
              <a:latin typeface="Assistant"/>
              <a:ea typeface="Assistant"/>
              <a:cs typeface="Assistant"/>
              <a:sym typeface="Assistant"/>
            </a:endParaRPr>
          </a:p>
        </p:txBody>
      </p:sp>
      <p:pic>
        <p:nvPicPr>
          <p:cNvPr id="277" name="Google Shape;277;p30"/>
          <p:cNvPicPr preferRelativeResize="0"/>
          <p:nvPr/>
        </p:nvPicPr>
        <p:blipFill rotWithShape="1">
          <a:blip r:embed="rId6">
            <a:alphaModFix/>
          </a:blip>
          <a:srcRect b="0" l="58041" r="0" t="0"/>
          <a:stretch/>
        </p:blipFill>
        <p:spPr>
          <a:xfrm>
            <a:off x="4567375" y="4254425"/>
            <a:ext cx="3679750" cy="711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lecular Biology - Bachelor of Science in Human Biology by Slidesgo">
  <a:themeElements>
    <a:clrScheme name="Simple Light">
      <a:dk1>
        <a:srgbClr val="FFFFFF"/>
      </a:dk1>
      <a:lt1>
        <a:srgbClr val="002550"/>
      </a:lt1>
      <a:dk2>
        <a:srgbClr val="004D7C"/>
      </a:dk2>
      <a:lt2>
        <a:srgbClr val="008EBD"/>
      </a:lt2>
      <a:accent1>
        <a:srgbClr val="00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